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61" r:id="rId2"/>
    <p:sldId id="317" r:id="rId3"/>
    <p:sldId id="318" r:id="rId4"/>
    <p:sldId id="286" r:id="rId5"/>
    <p:sldId id="274" r:id="rId6"/>
    <p:sldId id="278" r:id="rId7"/>
    <p:sldId id="282" r:id="rId8"/>
    <p:sldId id="277" r:id="rId9"/>
    <p:sldId id="287" r:id="rId10"/>
    <p:sldId id="273" r:id="rId11"/>
    <p:sldId id="301" r:id="rId12"/>
    <p:sldId id="312" r:id="rId13"/>
    <p:sldId id="294" r:id="rId14"/>
    <p:sldId id="296" r:id="rId15"/>
    <p:sldId id="297" r:id="rId16"/>
    <p:sldId id="302" r:id="rId17"/>
    <p:sldId id="303" r:id="rId18"/>
    <p:sldId id="306" r:id="rId19"/>
    <p:sldId id="310" r:id="rId20"/>
    <p:sldId id="291" r:id="rId21"/>
    <p:sldId id="265" r:id="rId22"/>
    <p:sldId id="308" r:id="rId23"/>
    <p:sldId id="288" r:id="rId24"/>
    <p:sldId id="313" r:id="rId25"/>
    <p:sldId id="309" r:id="rId26"/>
    <p:sldId id="314" r:id="rId27"/>
    <p:sldId id="315" r:id="rId28"/>
    <p:sldId id="31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444" autoAdjust="0"/>
  </p:normalViewPr>
  <p:slideViewPr>
    <p:cSldViewPr>
      <p:cViewPr varScale="1">
        <p:scale>
          <a:sx n="113" d="100"/>
          <a:sy n="113" d="100"/>
        </p:scale>
        <p:origin x="-1984" y="-104"/>
      </p:cViewPr>
      <p:guideLst>
        <p:guide orient="horz" pos="2160"/>
        <p:guide pos="2880"/>
      </p:guideLst>
    </p:cSldViewPr>
  </p:slideViewPr>
  <p:outlineViewPr>
    <p:cViewPr>
      <p:scale>
        <a:sx n="33" d="100"/>
        <a:sy n="33" d="100"/>
      </p:scale>
      <p:origin x="246" y="227766"/>
    </p:cViewPr>
  </p:outlineViewPr>
  <p:notesTextViewPr>
    <p:cViewPr>
      <p:scale>
        <a:sx n="100" d="100"/>
        <a:sy n="100" d="100"/>
      </p:scale>
      <p:origin x="0" y="0"/>
    </p:cViewPr>
  </p:notesTextViewPr>
  <p:sorterViewPr>
    <p:cViewPr>
      <p:scale>
        <a:sx n="66" d="100"/>
        <a:sy n="66" d="100"/>
      </p:scale>
      <p:origin x="0" y="221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0E217E-6272-4648-A363-46561F308858}" type="datetimeFigureOut">
              <a:rPr lang="en-US" smtClean="0"/>
              <a:t>3/27/12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0F3526-769A-4515-AAAF-036802098DD2}" type="slidenum">
              <a:rPr lang="en-US" smtClean="0"/>
              <a:t>‹#›</a:t>
            </a:fld>
            <a:endParaRPr lang="en-US"/>
          </a:p>
        </p:txBody>
      </p:sp>
    </p:spTree>
    <p:extLst>
      <p:ext uri="{BB962C8B-B14F-4D97-AF65-F5344CB8AC3E}">
        <p14:creationId xmlns:p14="http://schemas.microsoft.com/office/powerpoint/2010/main" val="3656376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0D0699-924E-405E-B6EF-9DDED8518346}" type="slidenum">
              <a:rPr lang="en-GB"/>
              <a:pPr/>
              <a:t>3</a:t>
            </a:fld>
            <a:endParaRPr lang="en-GB"/>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B49B4F-8F05-4088-A93C-90E830206BBE}" type="datetimeFigureOut">
              <a:rPr lang="en-US" smtClean="0"/>
              <a:pPr/>
              <a:t>3/27/12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3735E-A0FC-4EA1-A2F6-EC9A8D5D00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49B4F-8F05-4088-A93C-90E830206BBE}" type="datetimeFigureOut">
              <a:rPr lang="en-US" smtClean="0"/>
              <a:pPr/>
              <a:t>3/27/12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3735E-A0FC-4EA1-A2F6-EC9A8D5D00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49B4F-8F05-4088-A93C-90E830206BBE}" type="datetimeFigureOut">
              <a:rPr lang="en-US" smtClean="0"/>
              <a:pPr/>
              <a:t>3/27/12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3735E-A0FC-4EA1-A2F6-EC9A8D5D005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49325" y="0"/>
            <a:ext cx="8189913" cy="117951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49B4F-8F05-4088-A93C-90E830206BBE}" type="datetimeFigureOut">
              <a:rPr lang="en-US" smtClean="0"/>
              <a:pPr/>
              <a:t>3/27/12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3735E-A0FC-4EA1-A2F6-EC9A8D5D00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B49B4F-8F05-4088-A93C-90E830206BBE}" type="datetimeFigureOut">
              <a:rPr lang="en-US" smtClean="0"/>
              <a:pPr/>
              <a:t>3/27/12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3735E-A0FC-4EA1-A2F6-EC9A8D5D00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B49B4F-8F05-4088-A93C-90E830206BBE}" type="datetimeFigureOut">
              <a:rPr lang="en-US" smtClean="0"/>
              <a:pPr/>
              <a:t>3/27/12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3735E-A0FC-4EA1-A2F6-EC9A8D5D00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B49B4F-8F05-4088-A93C-90E830206BBE}" type="datetimeFigureOut">
              <a:rPr lang="en-US" smtClean="0"/>
              <a:pPr/>
              <a:t>3/27/12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A3735E-A0FC-4EA1-A2F6-EC9A8D5D00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49B4F-8F05-4088-A93C-90E830206BBE}" type="datetimeFigureOut">
              <a:rPr lang="en-US" smtClean="0"/>
              <a:pPr/>
              <a:t>3/27/12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A3735E-A0FC-4EA1-A2F6-EC9A8D5D00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49B4F-8F05-4088-A93C-90E830206BBE}" type="datetimeFigureOut">
              <a:rPr lang="en-US" smtClean="0"/>
              <a:pPr/>
              <a:t>3/27/12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A3735E-A0FC-4EA1-A2F6-EC9A8D5D00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49B4F-8F05-4088-A93C-90E830206BBE}" type="datetimeFigureOut">
              <a:rPr lang="en-US" smtClean="0"/>
              <a:pPr/>
              <a:t>3/27/12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3735E-A0FC-4EA1-A2F6-EC9A8D5D00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49B4F-8F05-4088-A93C-90E830206BBE}" type="datetimeFigureOut">
              <a:rPr lang="en-US" smtClean="0"/>
              <a:pPr/>
              <a:t>3/27/12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3735E-A0FC-4EA1-A2F6-EC9A8D5D00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49B4F-8F05-4088-A93C-90E830206BBE}" type="datetimeFigureOut">
              <a:rPr lang="en-US" smtClean="0"/>
              <a:pPr/>
              <a:t>3/27/12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3735E-A0FC-4EA1-A2F6-EC9A8D5D00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imgres?imgurl=http://homepage.mac.com/bdallas9/Welcome%20to%20Ride%20Ventura/files/page0_blog_entry34_summary_1.jpg&amp;imgrefurl=http://homepage.mac.com/bdallas9/Welcome%20to%20Ride%20Ventura/index.html&amp;usg=__Ko-QqTeRg_vxTenGyqydiAzbbJA=&amp;h=235&amp;w=393&amp;sz=30&amp;hl=en&amp;start=16&amp;itbs=1&amp;tbnid=c4VYGSM1CLkBEM:&amp;tbnh=74&amp;tbnw=124&amp;prev=/images?q=aT&amp;t++%22Tour+de+Georgia%22&amp;hl=en&amp;sa=G&amp;as_st=y&amp;tbs=isch:1" TargetMode="External"/><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monitor.com/var/ezflow_site/storage/images/media/images/1217-att-iphone-chokehold/7126505-1-eng-US/1217-att-iphone-chokehold_full_600.jpg" TargetMode="External"/><Relationship Id="rId3"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hyperlink" Target="http://www.google.com/imgres?imgurl=http://larryfire.files.wordpress.com/2009/03/iphone-atnt.jpg&amp;imgrefurl=http://larryfire.wordpress.com/2009/03/19/att-confirms-contract-free-599-699-iphone-3gs/&amp;usg=__GHUElvJSL-bcGwILsbj_Zv51L38=&amp;h=320&amp;w=320&amp;sz=46&amp;hl=en&amp;start=7&amp;sig2=UyjbFNCA19dshY7JYvC-Tg&amp;itbs=1&amp;tbnid=UXSZZCabf6GQKM:&amp;tbnh=118&amp;tbnw=118&amp;prev=/images?q=at&amp;t&amp;hl=en&amp;gbv=2&amp;tbs=isch:1&amp;ei=V4AvTJulI4WclgfG_djgCg" TargetMode="External"/><Relationship Id="rId5"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hyperlink" Target="http://www.google.com/imgres?imgurl=http://www.mobilewhack.com/wp-content/uploads/2008/10/att-quickfire-1.jpg&amp;imgrefurl=http://www.mobilewhack.com/att-quickfire-to-arrive-late-october/&amp;usg=__R7VCPSvjD6Bj2MVpFkL0g_wBCyE=&amp;h=337&amp;w=350&amp;sz=28&amp;hl=en&amp;start=17&amp;sig2=sFFR3i565taE3v83Lk531w&amp;itbs=1&amp;tbnid=ETVg30oYk3OpgM:&amp;tbnh=116&amp;tbnw=120&amp;prev=/images?q=at&amp;t&amp;hl=en&amp;gbv=2&amp;tbs=isch:1&amp;ei=V4AvTJulI4WclgfG_djgC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imgres?imgurl=http://www.bicycle.net/wp-content/uploads/2008/09/tour_de_georgia_logo.jpg&amp;imgrefurl=http://www.bicycle.net/2009/tour-de-georgia-canceled-for-2010&amp;usg=__K1Jr0uU0kG0gFN5JJGvCtw5aMhU=&amp;h=130&amp;w=194&amp;sz=11&amp;hl=en&amp;start=57&amp;sig2=1qAuH2r2g7skX0FmT5xF1w&amp;itbs=1&amp;tbnid=2dOf2Cgg_KKTiM:&amp;tbnh=69&amp;tbnw=103&amp;prev=/images?q=tour+de+georgia&amp;start=40&amp;hl=en&amp;sa=N&amp;gbv=2&amp;ndsp=20&amp;tbs=isch:1&amp;ei=T38vTLCUIcKclgf_kLDhCg" TargetMode="External"/><Relationship Id="rId3"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m/imgres?imgurl=http://homepage.mac.com/bdallas9/Welcome%20to%20Ride%20Ventura/files/page0_blog_entry34_summary_1.jpg&amp;imgrefurl=http://homepage.mac.com/bdallas9/Welcome%20to%20Ride%20Ventura/index.html&amp;usg=__Ko-QqTeRg_vxTenGyqydiAzbbJA=&amp;h=235&amp;w=393&amp;sz=30&amp;hl=en&amp;start=16&amp;itbs=1&amp;tbnid=c4VYGSM1CLkBEM:&amp;tbnh=74&amp;tbnw=124&amp;prev=/images?q=aT&amp;t++%22Tour+de+Georgia%22&amp;hl=en&amp;sa=G&amp;as_st=y&amp;tbs=isch:1" TargetMode="External"/><Relationship Id="rId4" Type="http://schemas.openxmlformats.org/officeDocument/2006/relationships/image" Target="../media/image1.jpeg"/><Relationship Id="rId1" Type="http://schemas.openxmlformats.org/officeDocument/2006/relationships/slideLayout" Target="../slideLayouts/slideLayout4.xml"/><Relationship Id="rId2"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hyperlink" Target="http://www.google.com/imgres?imgurl=http://www.bikingbis.com/_photos/TourdeGeorgia.sized.PNG&amp;imgrefurl=http://www.bikingbis.com/blog/_archives/2008/3/19/3589867.html&amp;usg=__iokLyCl6oFn0NyIL2HJ55PFfR7o=&amp;h=400&amp;w=400&amp;sz=117&amp;hl=en&amp;start=3&amp;sig2=yzWKHIYCBHx7PnZwKWcbSg&amp;itbs=1&amp;tbnid=sAp4VtRm247GtM:&amp;tbnh=124&amp;tbnw=124&amp;prev=/images?q=tour+de+georgia&amp;hl=en&amp;gbv=2&amp;tbs=isch:1&amp;ei=Vn4vTOuGBoWKlwfJr8ThCg" TargetMode="External"/><Relationship Id="rId4" Type="http://schemas.openxmlformats.org/officeDocument/2006/relationships/image" Target="../media/image16.jpeg"/><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hyperlink" Target="http://www.google.com/imgres?imgurl=http://www.choa.org/images/logos/TourDeGA.jpg&amp;imgrefurl=http://www.choa.org/default.aspx?id=6279&amp;usg=__fqjdmUJMJAK3PY7lXaB38vMcQdY=&amp;h=103&amp;w=150&amp;sz=8&amp;hl=en&amp;start=42&amp;sig2=GhHoo2A1D7Q6pPOiBVe-_A&amp;itbs=1&amp;tbnid=vz0ZwkV1I9vBUM:&amp;tbnh=66&amp;tbnw=96&amp;prev=/images?q=at&amp;t+tour+de+georgia&amp;start=40&amp;hl=en&amp;sa=N&amp;gbv=2&amp;ndsp=20&amp;tbs=isch:1&amp;ei=LYAvTKjeHISglAfr59TgCg" TargetMode="External"/><Relationship Id="rId5" Type="http://schemas.openxmlformats.org/officeDocument/2006/relationships/image" Target="../media/image18.jpeg"/><Relationship Id="rId1" Type="http://schemas.openxmlformats.org/officeDocument/2006/relationships/slideLayout" Target="../slideLayouts/slideLayout6.xml"/><Relationship Id="rId2" Type="http://schemas.openxmlformats.org/officeDocument/2006/relationships/hyperlink" Target="http://www.google.com/imgres?imgurl=http://www.bicycling.com/images/cma/08TDG_podium.jpg&amp;imgrefurl=http://www.bicycling.com/article/0,6610,s1-3-10-17071-1,00.html&amp;usg=__L6MPcKOt3COScQDlo1qcdGx5ofQ=&amp;h=200&amp;w=200&amp;sz=14&amp;hl=en&amp;start=62&amp;sig2=O9xB1LLtqhJiGzl0_RMbIQ&amp;itbs=1&amp;tbnid=pJ_wwXOWfIFaSM:&amp;tbnh=104&amp;tbnw=104&amp;prev=/images?q=tour+de+georgia&amp;start=60&amp;hl=en&amp;sa=N&amp;gbv=2&amp;ndsp=20&amp;tbs=isch:1&amp;ei=qH8vTLOyIISdlgfM2ezhC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google.com/imgres?imgurl=http://www.sethholladay.com/wp-content/themes/mimbo2.1/images/tour-de-georgia-large.jpg&amp;imgrefurl=http://sethholladay.com/&amp;usg=__LeDDISKXY_-HpP41FYwEwvgapt0=&amp;h=250&amp;w=397&amp;sz=58&amp;hl=en&amp;start=6&amp;sig2=eVCBftDOdPDX93MbGHTQRg&amp;itbs=1&amp;tbnid=4e-nshLcfvQrdM:&amp;tbnh=78&amp;tbnw=124&amp;prev=/images?q=tour+de+georgia&amp;hl=en&amp;gbv=2&amp;tbs=isch:1&amp;ei=Vn4vTOuGBoWKlwfJr8ThCg" TargetMode="External"/><Relationship Id="rId3" Type="http://schemas.openxmlformats.org/officeDocument/2006/relationships/image" Target="../media/image20.jpeg"/></Relationships>
</file>

<file path=ppt/slides/_rels/slide25.xml.rels><?xml version="1.0" encoding="UTF-8" standalone="yes"?>
<Relationships xmlns="http://schemas.openxmlformats.org/package/2006/relationships"><Relationship Id="rId3" Type="http://schemas.openxmlformats.org/officeDocument/2006/relationships/hyperlink" Target="http://www.google.com/imgres?imgurl=http://tourdegeorgia.s3.amazonaws.com/public/stage1/0068_PelotonPaulding@PhSpt.jpg&amp;imgrefurl=http://bicyclecampaign.org/2008/04/04/the-economic-impact-of-cycling/&amp;usg=__9A8bybZuSM3XcyHSN0vVRlnPOos=&amp;h=1996&amp;w=3591&amp;sz=6339&amp;hl=en&amp;start=17&amp;sig2=IK9YHohpoWGkZlAFtLxoRQ&amp;itbs=1&amp;tbnid=cJKPqHBbiUkHKM:&amp;tbnh=83&amp;tbnw=150&amp;prev=/images?q=tour+de+georgia&amp;hl=en&amp;gbv=2&amp;tbs=isch:1&amp;ei=Vn4vTOuGBoWKlwfJr8ThCg" TargetMode="External"/><Relationship Id="rId4" Type="http://schemas.openxmlformats.org/officeDocument/2006/relationships/image" Target="../media/image22.jpeg"/><Relationship Id="rId1" Type="http://schemas.openxmlformats.org/officeDocument/2006/relationships/slideLayout" Target="../slideLayouts/slideLayout2.xml"/><Relationship Id="rId2" Type="http://schemas.openxmlformats.org/officeDocument/2006/relationships/image" Target="../media/image21.jpeg"/></Relationships>
</file>

<file path=ppt/slides/_rels/slide26.xml.rels><?xml version="1.0" encoding="UTF-8" standalone="yes"?>
<Relationships xmlns="http://schemas.openxmlformats.org/package/2006/relationships"><Relationship Id="rId3" Type="http://schemas.openxmlformats.org/officeDocument/2006/relationships/hyperlink" Target="http://www.google.com/imgres?imgurl=http://reviews.roadbikereview.com/files/2008/04/teamtype1.jpg&amp;imgrefurl=http://reviews.roadbikereview.com/blog/category/tour-de-georgia/&amp;usg=__vO6Iyv0M68Kp5dMupyVkFHpqDAE=&amp;h=301&amp;w=500&amp;sz=91&amp;hl=en&amp;start=11&amp;sig2=6b2a0IJfbXaQA4Us1KtTZA&amp;itbs=1&amp;tbnid=VfNq7I71YuvSAM:&amp;tbnh=78&amp;tbnw=130&amp;prev=/images?q=tour+de+georgia&amp;hl=en&amp;gbv=2&amp;tbs=isch:1&amp;ei=Vn4vTOuGBoWKlwfJr8ThCg" TargetMode="External"/><Relationship Id="rId4" Type="http://schemas.openxmlformats.org/officeDocument/2006/relationships/image" Target="../media/image24.jpeg"/><Relationship Id="rId1" Type="http://schemas.openxmlformats.org/officeDocument/2006/relationships/slideLayout" Target="../slideLayouts/slideLayout2.xml"/><Relationship Id="rId2" Type="http://schemas.openxmlformats.org/officeDocument/2006/relationships/image" Target="../media/image2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gif"/><Relationship Id="rId1" Type="http://schemas.openxmlformats.org/officeDocument/2006/relationships/slideLayout" Target="../slideLayouts/slideLayout4.xml"/><Relationship Id="rId2" Type="http://schemas.openxmlformats.org/officeDocument/2006/relationships/hyperlink" Target="http://www.google.com/imgres?imgurl=http://homepage.mac.com/bdallas9/Welcome%20to%20Ride%20Ventura/files/page0_blog_entry34_summary_1.jpg&amp;imgrefurl=http://homepage.mac.com/bdallas9/Welcome%20to%20Ride%20Ventura/index.html&amp;usg=__Ko-QqTeRg_vxTenGyqydiAzbbJA=&amp;h=235&amp;w=393&amp;sz=30&amp;hl=en&amp;start=16&amp;itbs=1&amp;tbnid=c4VYGSM1CLkBEM:&amp;tbnh=74&amp;tbnw=124&amp;prev=/images?q=aT&amp;t++%22Tour+de+Georgia%22&amp;hl=en&amp;sa=G&amp;as_st=y&amp;tbs=isch: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www.google.com/imgres?imgurl=http://images.appleinsider.com/att-security-guard-070607.jpg&amp;imgrefurl=http://www.appleinsider.com/articles/08/05/06/apple_to_begin_selling_3g_iphone_in_late_june.html&amp;usg=__cyH4bC4jNZ443jwFEpSonaJsqYw=&amp;h=686&amp;w=600&amp;sz=42&amp;hl=en&amp;start=8&amp;itbs=1&amp;tbnid=aTwHYzicLsJ5AM:&amp;tbnh=139&amp;tbnw=122&amp;prev=/images?q=at&amp;t&amp;hl=en&amp;safe=off&amp;as_st=y&amp;tbs=isch:1" TargetMode="External"/><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 Id="rId1" Type="http://schemas.openxmlformats.org/officeDocument/2006/relationships/slideLayout" Target="../slideLayouts/slideLayout5.xml"/><Relationship Id="rId2" Type="http://schemas.openxmlformats.org/officeDocument/2006/relationships/hyperlink" Target="http://www.google.com/imgres?imgurl=http://emvergeoning.com/wp-content/uploads/2009/01/att_orig.jpg&amp;imgrefurl=http://www.emvergeoning.com/?m=200901&amp;usg=__5N7eEUJMKIhh1ex0-A1FDs3u5fc=&amp;h=400&amp;w=460&amp;sz=91&amp;hl=en&amp;start=13&amp;itbs=1&amp;tbnid=IF96xOkpAdCzYM:&amp;tbnh=111&amp;tbnw=128&amp;prev=/images?q=at&amp;t&amp;hl=en&amp;safe=off&amp;as_st=y&amp;tbs=isch: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0"/>
            <a:ext cx="8153400" cy="2438400"/>
          </a:xfrm>
        </p:spPr>
        <p:txBody>
          <a:bodyPr>
            <a:normAutofit/>
          </a:bodyPr>
          <a:lstStyle/>
          <a:p>
            <a:r>
              <a:rPr lang="en-US" sz="4000" dirty="0" smtClean="0"/>
              <a:t>How Corporate Social Responsibility Can Enhance Event Sponsorship Effectiveness</a:t>
            </a:r>
          </a:p>
        </p:txBody>
      </p:sp>
      <p:sp>
        <p:nvSpPr>
          <p:cNvPr id="3" name="Subtitle 2"/>
          <p:cNvSpPr>
            <a:spLocks noGrp="1"/>
          </p:cNvSpPr>
          <p:nvPr>
            <p:ph type="subTitle" idx="1"/>
          </p:nvPr>
        </p:nvSpPr>
        <p:spPr>
          <a:xfrm>
            <a:off x="685800" y="4343400"/>
            <a:ext cx="7543800" cy="1752600"/>
          </a:xfrm>
        </p:spPr>
        <p:txBody>
          <a:bodyPr>
            <a:normAutofit/>
          </a:bodyPr>
          <a:lstStyle/>
          <a:p>
            <a:r>
              <a:rPr lang="en-US" sz="2800" dirty="0" smtClean="0">
                <a:solidFill>
                  <a:schemeClr val="tx1">
                    <a:lumMod val="65000"/>
                    <a:lumOff val="35000"/>
                  </a:schemeClr>
                </a:solidFill>
              </a:rPr>
              <a:t>Angeline Close, University of Nevada Las Vegas</a:t>
            </a:r>
          </a:p>
          <a:p>
            <a:r>
              <a:rPr lang="en-US" sz="2800" dirty="0" smtClean="0">
                <a:solidFill>
                  <a:schemeClr val="tx1">
                    <a:lumMod val="65000"/>
                    <a:lumOff val="35000"/>
                  </a:schemeClr>
                </a:solidFill>
              </a:rPr>
              <a:t> Russell Lacey, Xavier University</a:t>
            </a:r>
          </a:p>
          <a:p>
            <a:r>
              <a:rPr lang="en-US" sz="2800" dirty="0" smtClean="0">
                <a:solidFill>
                  <a:schemeClr val="tx1">
                    <a:lumMod val="65000"/>
                    <a:lumOff val="35000"/>
                  </a:schemeClr>
                </a:solidFill>
              </a:rPr>
              <a:t>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fr-FR" dirty="0" smtClean="0"/>
              <a:t> Event </a:t>
            </a:r>
            <a:r>
              <a:rPr lang="fr-FR" dirty="0" err="1" smtClean="0"/>
              <a:t>Sponsorship</a:t>
            </a:r>
            <a:r>
              <a:rPr lang="fr-FR" dirty="0" smtClean="0"/>
              <a:t> </a:t>
            </a:r>
            <a:r>
              <a:rPr lang="fr-FR" dirty="0" err="1" smtClean="0"/>
              <a:t>Process</a:t>
            </a:r>
            <a:endParaRPr lang="fr-FR" dirty="0" smtClean="0"/>
          </a:p>
        </p:txBody>
      </p:sp>
      <p:sp>
        <p:nvSpPr>
          <p:cNvPr id="5123" name="Rectangle 3"/>
          <p:cNvSpPr>
            <a:spLocks noChangeArrowheads="1"/>
          </p:cNvSpPr>
          <p:nvPr/>
        </p:nvSpPr>
        <p:spPr bwMode="auto">
          <a:xfrm>
            <a:off x="228600" y="1295400"/>
            <a:ext cx="8750300" cy="2438400"/>
          </a:xfrm>
          <a:prstGeom prst="rect">
            <a:avLst/>
          </a:prstGeom>
          <a:solidFill>
            <a:schemeClr val="bg1"/>
          </a:solidFill>
          <a:ln w="9525">
            <a:solidFill>
              <a:schemeClr val="tx1"/>
            </a:solidFill>
            <a:miter lim="800000"/>
            <a:headEnd/>
            <a:tailEnd/>
          </a:ln>
        </p:spPr>
        <p:txBody>
          <a:bodyPr wrap="none" anchor="ctr"/>
          <a:lstStyle/>
          <a:p>
            <a:pPr algn="ctr" eaLnBrk="0" hangingPunct="0"/>
            <a:r>
              <a:rPr lang="fr-FR" sz="1600" b="1" i="1" dirty="0" smtClean="0">
                <a:latin typeface="Arial Unicode MS" pitchFamily="34" charset="-128"/>
              </a:rPr>
              <a:t>Image</a:t>
            </a:r>
          </a:p>
          <a:p>
            <a:pPr algn="ctr" eaLnBrk="0" hangingPunct="0"/>
            <a:r>
              <a:rPr lang="fr-FR" sz="1600" b="1" i="1" dirty="0" err="1" smtClean="0">
                <a:latin typeface="Arial Unicode MS" pitchFamily="34" charset="-128"/>
              </a:rPr>
              <a:t>transfer</a:t>
            </a:r>
            <a:endParaRPr lang="fr-FR" sz="1600" b="1" i="1" dirty="0">
              <a:latin typeface="Arial Unicode MS" pitchFamily="34" charset="-128"/>
            </a:endParaRPr>
          </a:p>
        </p:txBody>
      </p:sp>
      <p:sp>
        <p:nvSpPr>
          <p:cNvPr id="5124" name="Rectangle 4"/>
          <p:cNvSpPr>
            <a:spLocks noChangeArrowheads="1"/>
          </p:cNvSpPr>
          <p:nvPr/>
        </p:nvSpPr>
        <p:spPr bwMode="auto">
          <a:xfrm>
            <a:off x="1797050" y="4800600"/>
            <a:ext cx="5778500" cy="1676400"/>
          </a:xfrm>
          <a:prstGeom prst="rect">
            <a:avLst/>
          </a:prstGeom>
          <a:solidFill>
            <a:schemeClr val="bg1"/>
          </a:solidFill>
          <a:ln w="9525">
            <a:solidFill>
              <a:schemeClr val="tx1"/>
            </a:solidFill>
            <a:miter lim="800000"/>
            <a:headEnd/>
            <a:tailEnd/>
          </a:ln>
        </p:spPr>
        <p:txBody>
          <a:bodyPr wrap="none" anchor="ctr"/>
          <a:lstStyle/>
          <a:p>
            <a:pPr algn="ctr" eaLnBrk="0" hangingPunct="0"/>
            <a:endParaRPr lang="fr-FR" sz="2000">
              <a:latin typeface="Arial Unicode MS" pitchFamily="34" charset="-128"/>
            </a:endParaRPr>
          </a:p>
        </p:txBody>
      </p:sp>
      <p:sp>
        <p:nvSpPr>
          <p:cNvPr id="5125" name="Rectangle 5"/>
          <p:cNvSpPr>
            <a:spLocks noChangeArrowheads="1"/>
          </p:cNvSpPr>
          <p:nvPr/>
        </p:nvSpPr>
        <p:spPr bwMode="auto">
          <a:xfrm>
            <a:off x="838200" y="2133600"/>
            <a:ext cx="3136900" cy="914400"/>
          </a:xfrm>
          <a:prstGeom prst="rect">
            <a:avLst/>
          </a:prstGeom>
          <a:solidFill>
            <a:schemeClr val="bg1"/>
          </a:solidFill>
          <a:ln w="9525">
            <a:solidFill>
              <a:schemeClr val="tx1"/>
            </a:solidFill>
            <a:miter lim="800000"/>
            <a:headEnd/>
            <a:tailEnd/>
          </a:ln>
        </p:spPr>
        <p:txBody>
          <a:bodyPr wrap="none" anchor="ctr"/>
          <a:lstStyle/>
          <a:p>
            <a:pPr algn="ctr" eaLnBrk="0" hangingPunct="0"/>
            <a:r>
              <a:rPr lang="fr-FR" sz="2000" b="1" dirty="0" smtClean="0">
                <a:latin typeface="Arial Unicode MS" pitchFamily="34" charset="-128"/>
              </a:rPr>
              <a:t>SPONSOR</a:t>
            </a:r>
          </a:p>
          <a:p>
            <a:pPr algn="ctr" eaLnBrk="0" hangingPunct="0"/>
            <a:r>
              <a:rPr lang="fr-FR" sz="2000" b="1" dirty="0" smtClean="0">
                <a:latin typeface="Arial Unicode MS" pitchFamily="34" charset="-128"/>
              </a:rPr>
              <a:t>(e.g., AT&amp;T)</a:t>
            </a:r>
          </a:p>
          <a:p>
            <a:pPr algn="ctr" eaLnBrk="0" hangingPunct="0"/>
            <a:r>
              <a:rPr lang="fr-FR" b="1" dirty="0" err="1" smtClean="0">
                <a:latin typeface="Arial Unicode MS" pitchFamily="34" charset="-128"/>
              </a:rPr>
              <a:t>Gives</a:t>
            </a:r>
            <a:r>
              <a:rPr lang="fr-FR" b="1" dirty="0" smtClean="0">
                <a:latin typeface="Arial Unicode MS" pitchFamily="34" charset="-128"/>
              </a:rPr>
              <a:t> $ or in </a:t>
            </a:r>
            <a:r>
              <a:rPr lang="fr-FR" b="1" dirty="0" err="1" smtClean="0">
                <a:latin typeface="Arial Unicode MS" pitchFamily="34" charset="-128"/>
              </a:rPr>
              <a:t>kind</a:t>
            </a:r>
            <a:r>
              <a:rPr lang="fr-FR" b="1" dirty="0" smtClean="0">
                <a:latin typeface="Arial Unicode MS" pitchFamily="34" charset="-128"/>
              </a:rPr>
              <a:t> support</a:t>
            </a:r>
            <a:endParaRPr lang="fr-FR" b="1" dirty="0">
              <a:latin typeface="Arial Unicode MS" pitchFamily="34" charset="-128"/>
            </a:endParaRPr>
          </a:p>
        </p:txBody>
      </p:sp>
      <p:sp>
        <p:nvSpPr>
          <p:cNvPr id="5126" name="Rectangle 6"/>
          <p:cNvSpPr>
            <a:spLocks noChangeArrowheads="1"/>
          </p:cNvSpPr>
          <p:nvPr/>
        </p:nvSpPr>
        <p:spPr bwMode="auto">
          <a:xfrm>
            <a:off x="5321300" y="2133600"/>
            <a:ext cx="3136900" cy="914400"/>
          </a:xfrm>
          <a:prstGeom prst="rect">
            <a:avLst/>
          </a:prstGeom>
          <a:solidFill>
            <a:schemeClr val="bg1"/>
          </a:solidFill>
          <a:ln w="9525">
            <a:solidFill>
              <a:schemeClr val="tx1"/>
            </a:solidFill>
            <a:miter lim="800000"/>
            <a:headEnd/>
            <a:tailEnd/>
          </a:ln>
        </p:spPr>
        <p:txBody>
          <a:bodyPr wrap="none" anchor="ctr"/>
          <a:lstStyle/>
          <a:p>
            <a:pPr algn="ctr" eaLnBrk="0" hangingPunct="0"/>
            <a:r>
              <a:rPr lang="fr-FR" sz="2000" b="1" dirty="0" smtClean="0">
                <a:latin typeface="Arial Unicode MS" pitchFamily="34" charset="-128"/>
              </a:rPr>
              <a:t>EVENT </a:t>
            </a:r>
            <a:endParaRPr lang="fr-FR" sz="2000" b="1" dirty="0">
              <a:latin typeface="Arial Unicode MS" pitchFamily="34" charset="-128"/>
            </a:endParaRPr>
          </a:p>
          <a:p>
            <a:pPr algn="ctr" eaLnBrk="0" hangingPunct="0"/>
            <a:r>
              <a:rPr lang="fr-FR" sz="2000" b="1" dirty="0" smtClean="0">
                <a:latin typeface="Arial Unicode MS" pitchFamily="34" charset="-128"/>
              </a:rPr>
              <a:t>(e.g., Tour de GA)</a:t>
            </a:r>
            <a:endParaRPr lang="fr-FR" sz="2000" b="1" dirty="0">
              <a:latin typeface="Arial Unicode MS" pitchFamily="34" charset="-128"/>
            </a:endParaRPr>
          </a:p>
        </p:txBody>
      </p:sp>
      <p:cxnSp>
        <p:nvCxnSpPr>
          <p:cNvPr id="5127" name="AutoShape 7"/>
          <p:cNvCxnSpPr>
            <a:cxnSpLocks noChangeShapeType="1"/>
          </p:cNvCxnSpPr>
          <p:nvPr/>
        </p:nvCxnSpPr>
        <p:spPr bwMode="auto">
          <a:xfrm rot="5400000" flipV="1">
            <a:off x="4609306" y="419894"/>
            <a:ext cx="1588" cy="3429000"/>
          </a:xfrm>
          <a:prstGeom prst="curvedConnector3">
            <a:avLst>
              <a:gd name="adj1" fmla="val -14400005"/>
            </a:avLst>
          </a:prstGeom>
          <a:noFill/>
          <a:ln w="28575">
            <a:solidFill>
              <a:schemeClr val="tx1"/>
            </a:solidFill>
            <a:round/>
            <a:headEnd/>
            <a:tailEnd type="triangle" w="med" len="med"/>
          </a:ln>
        </p:spPr>
      </p:cxnSp>
      <p:cxnSp>
        <p:nvCxnSpPr>
          <p:cNvPr id="5128" name="AutoShape 8"/>
          <p:cNvCxnSpPr>
            <a:cxnSpLocks noChangeShapeType="1"/>
          </p:cNvCxnSpPr>
          <p:nvPr/>
        </p:nvCxnSpPr>
        <p:spPr bwMode="auto">
          <a:xfrm rot="5400000">
            <a:off x="4609306" y="1334294"/>
            <a:ext cx="1588" cy="3429000"/>
          </a:xfrm>
          <a:prstGeom prst="curvedConnector3">
            <a:avLst>
              <a:gd name="adj1" fmla="val 14400005"/>
            </a:avLst>
          </a:prstGeom>
          <a:noFill/>
          <a:ln w="28575">
            <a:solidFill>
              <a:schemeClr val="tx1"/>
            </a:solidFill>
            <a:round/>
            <a:headEnd/>
            <a:tailEnd type="triangle" w="med" len="med"/>
          </a:ln>
        </p:spPr>
      </p:cxnSp>
      <p:sp>
        <p:nvSpPr>
          <p:cNvPr id="5129" name="Text Box 9"/>
          <p:cNvSpPr txBox="1">
            <a:spLocks noChangeArrowheads="1"/>
          </p:cNvSpPr>
          <p:nvPr/>
        </p:nvSpPr>
        <p:spPr bwMode="auto">
          <a:xfrm>
            <a:off x="2705100" y="1433513"/>
            <a:ext cx="184731" cy="400110"/>
          </a:xfrm>
          <a:prstGeom prst="rect">
            <a:avLst/>
          </a:prstGeom>
          <a:solidFill>
            <a:schemeClr val="bg1"/>
          </a:solidFill>
          <a:ln w="9525">
            <a:noFill/>
            <a:miter lim="800000"/>
            <a:headEnd/>
            <a:tailEnd/>
          </a:ln>
        </p:spPr>
        <p:txBody>
          <a:bodyPr wrap="none">
            <a:spAutoFit/>
          </a:bodyPr>
          <a:lstStyle/>
          <a:p>
            <a:pPr eaLnBrk="0" hangingPunct="0"/>
            <a:endParaRPr lang="fr-FR" sz="2000" dirty="0">
              <a:latin typeface="Arial Unicode MS" pitchFamily="34" charset="-128"/>
            </a:endParaRPr>
          </a:p>
        </p:txBody>
      </p:sp>
      <p:sp>
        <p:nvSpPr>
          <p:cNvPr id="5130" name="Text Box 10"/>
          <p:cNvSpPr txBox="1">
            <a:spLocks noChangeArrowheads="1"/>
          </p:cNvSpPr>
          <p:nvPr/>
        </p:nvSpPr>
        <p:spPr bwMode="auto">
          <a:xfrm>
            <a:off x="1828800" y="3278188"/>
            <a:ext cx="7174041" cy="400110"/>
          </a:xfrm>
          <a:prstGeom prst="rect">
            <a:avLst/>
          </a:prstGeom>
          <a:solidFill>
            <a:schemeClr val="bg1"/>
          </a:solidFill>
          <a:ln w="9525">
            <a:noFill/>
            <a:miter lim="800000"/>
            <a:headEnd/>
            <a:tailEnd/>
          </a:ln>
        </p:spPr>
        <p:txBody>
          <a:bodyPr wrap="square">
            <a:spAutoFit/>
          </a:bodyPr>
          <a:lstStyle/>
          <a:p>
            <a:pPr eaLnBrk="0" hangingPunct="0"/>
            <a:r>
              <a:rPr lang="fr-FR" sz="2000" dirty="0">
                <a:latin typeface="Arial Unicode MS" pitchFamily="34" charset="-128"/>
              </a:rPr>
              <a:t>Contribution to communication </a:t>
            </a:r>
            <a:r>
              <a:rPr lang="fr-FR" sz="2000" dirty="0" smtClean="0">
                <a:latin typeface="Arial Unicode MS" pitchFamily="34" charset="-128"/>
              </a:rPr>
              <a:t>objectives &amp; or </a:t>
            </a:r>
            <a:r>
              <a:rPr lang="fr-FR" sz="2000" dirty="0" err="1" smtClean="0">
                <a:latin typeface="Arial Unicode MS" pitchFamily="34" charset="-128"/>
              </a:rPr>
              <a:t>beneficiary</a:t>
            </a:r>
            <a:endParaRPr lang="fr-FR" sz="2000" dirty="0">
              <a:latin typeface="Arial Unicode MS" pitchFamily="34" charset="-128"/>
            </a:endParaRPr>
          </a:p>
        </p:txBody>
      </p:sp>
      <p:sp>
        <p:nvSpPr>
          <p:cNvPr id="5131" name="AutoShape 11"/>
          <p:cNvSpPr>
            <a:spLocks noChangeArrowheads="1"/>
          </p:cNvSpPr>
          <p:nvPr/>
        </p:nvSpPr>
        <p:spPr bwMode="auto">
          <a:xfrm>
            <a:off x="1981200" y="3810000"/>
            <a:ext cx="5334000" cy="838200"/>
          </a:xfrm>
          <a:prstGeom prst="downArrow">
            <a:avLst>
              <a:gd name="adj1" fmla="val 50000"/>
              <a:gd name="adj2" fmla="val 25000"/>
            </a:avLst>
          </a:prstGeom>
          <a:solidFill>
            <a:schemeClr val="bg1"/>
          </a:solidFill>
          <a:ln w="9525">
            <a:solidFill>
              <a:schemeClr val="tx1"/>
            </a:solidFill>
            <a:miter lim="800000"/>
            <a:headEnd/>
            <a:tailEnd/>
          </a:ln>
        </p:spPr>
        <p:txBody>
          <a:bodyPr wrap="none" anchor="ctr"/>
          <a:lstStyle/>
          <a:p>
            <a:pPr algn="ctr" eaLnBrk="0" hangingPunct="0"/>
            <a:r>
              <a:rPr lang="fr-FR" sz="2400" b="1" dirty="0" smtClean="0">
                <a:latin typeface="Arial Unicode MS" pitchFamily="34" charset="-128"/>
              </a:rPr>
              <a:t>MEDIA</a:t>
            </a:r>
          </a:p>
          <a:p>
            <a:pPr algn="ctr" eaLnBrk="0" hangingPunct="0"/>
            <a:r>
              <a:rPr lang="fr-FR" sz="1400" b="1" dirty="0" smtClean="0">
                <a:latin typeface="Arial Unicode MS" pitchFamily="34" charset="-128"/>
              </a:rPr>
              <a:t>(</a:t>
            </a:r>
            <a:r>
              <a:rPr lang="fr-FR" sz="1400" b="1" dirty="0" err="1" smtClean="0">
                <a:latin typeface="Arial Unicode MS" pitchFamily="34" charset="-128"/>
              </a:rPr>
              <a:t>leverages</a:t>
            </a:r>
            <a:r>
              <a:rPr lang="fr-FR" sz="1400" b="1" dirty="0" smtClean="0">
                <a:latin typeface="Arial Unicode MS" pitchFamily="34" charset="-128"/>
              </a:rPr>
              <a:t> </a:t>
            </a:r>
            <a:r>
              <a:rPr lang="fr-FR" sz="1400" b="1" dirty="0" err="1" smtClean="0">
                <a:latin typeface="Arial Unicode MS" pitchFamily="34" charset="-128"/>
              </a:rPr>
              <a:t>sponsorship</a:t>
            </a:r>
            <a:r>
              <a:rPr lang="fr-FR" sz="1400" b="1" dirty="0" smtClean="0">
                <a:latin typeface="Arial Unicode MS" pitchFamily="34" charset="-128"/>
              </a:rPr>
              <a:t> to </a:t>
            </a:r>
            <a:r>
              <a:rPr lang="fr-FR" sz="1400" b="1" dirty="0" err="1" smtClean="0">
                <a:latin typeface="Arial Unicode MS" pitchFamily="34" charset="-128"/>
              </a:rPr>
              <a:t>targets</a:t>
            </a:r>
            <a:r>
              <a:rPr lang="fr-FR" sz="1400" b="1" dirty="0" smtClean="0">
                <a:latin typeface="Arial Unicode MS" pitchFamily="34" charset="-128"/>
              </a:rPr>
              <a:t> of)</a:t>
            </a:r>
            <a:endParaRPr lang="fr-FR" sz="1400" b="1" dirty="0">
              <a:latin typeface="Arial Unicode MS" pitchFamily="34" charset="-128"/>
            </a:endParaRPr>
          </a:p>
        </p:txBody>
      </p:sp>
      <p:sp>
        <p:nvSpPr>
          <p:cNvPr id="5134" name="Oval 16"/>
          <p:cNvSpPr>
            <a:spLocks noChangeArrowheads="1"/>
          </p:cNvSpPr>
          <p:nvPr/>
        </p:nvSpPr>
        <p:spPr bwMode="auto">
          <a:xfrm>
            <a:off x="3581400" y="5334000"/>
            <a:ext cx="1828800" cy="1066800"/>
          </a:xfrm>
          <a:prstGeom prst="ellipse">
            <a:avLst/>
          </a:prstGeom>
          <a:noFill/>
          <a:ln w="9525">
            <a:solidFill>
              <a:schemeClr val="tx1"/>
            </a:solidFill>
            <a:round/>
            <a:headEnd/>
            <a:tailEnd/>
          </a:ln>
        </p:spPr>
        <p:txBody>
          <a:bodyPr wrap="none" anchor="ctr"/>
          <a:lstStyle/>
          <a:p>
            <a:pPr algn="ctr" eaLnBrk="0" hangingPunct="0"/>
            <a:endParaRPr lang="fr-FR" sz="2000">
              <a:latin typeface="Arial Unicode MS" pitchFamily="34" charset="-128"/>
            </a:endParaRPr>
          </a:p>
          <a:p>
            <a:pPr algn="ctr" eaLnBrk="0" hangingPunct="0"/>
            <a:r>
              <a:rPr lang="fr-FR" sz="2000">
                <a:latin typeface="Arial Unicode MS" pitchFamily="34" charset="-128"/>
              </a:rPr>
              <a:t>MEDIA</a:t>
            </a:r>
          </a:p>
        </p:txBody>
      </p:sp>
      <p:sp>
        <p:nvSpPr>
          <p:cNvPr id="5135" name="Oval 13"/>
          <p:cNvSpPr>
            <a:spLocks noChangeArrowheads="1"/>
          </p:cNvSpPr>
          <p:nvPr/>
        </p:nvSpPr>
        <p:spPr bwMode="auto">
          <a:xfrm>
            <a:off x="4521200" y="4876800"/>
            <a:ext cx="2228850" cy="914400"/>
          </a:xfrm>
          <a:prstGeom prst="ellipse">
            <a:avLst/>
          </a:prstGeom>
          <a:noFill/>
          <a:ln w="9525">
            <a:solidFill>
              <a:schemeClr val="tx1"/>
            </a:solidFill>
            <a:round/>
            <a:headEnd/>
            <a:tailEnd/>
          </a:ln>
        </p:spPr>
        <p:txBody>
          <a:bodyPr wrap="none" anchor="ctr"/>
          <a:lstStyle/>
          <a:p>
            <a:pPr algn="ctr" eaLnBrk="0" hangingPunct="0"/>
            <a:r>
              <a:rPr lang="fr-FR" sz="2000">
                <a:latin typeface="Arial Unicode MS" pitchFamily="34" charset="-128"/>
              </a:rPr>
              <a:t>ACTIVITY</a:t>
            </a:r>
          </a:p>
          <a:p>
            <a:pPr algn="ctr" eaLnBrk="0" hangingPunct="0"/>
            <a:endParaRPr lang="fr-FR" sz="2000">
              <a:latin typeface="Arial Unicode MS" pitchFamily="34" charset="-128"/>
            </a:endParaRPr>
          </a:p>
        </p:txBody>
      </p:sp>
      <p:sp>
        <p:nvSpPr>
          <p:cNvPr id="5136" name="Oval 12"/>
          <p:cNvSpPr>
            <a:spLocks noChangeArrowheads="1"/>
          </p:cNvSpPr>
          <p:nvPr/>
        </p:nvSpPr>
        <p:spPr bwMode="auto">
          <a:xfrm>
            <a:off x="2286000" y="4876800"/>
            <a:ext cx="2228850" cy="914400"/>
          </a:xfrm>
          <a:prstGeom prst="ellipse">
            <a:avLst/>
          </a:prstGeom>
          <a:noFill/>
          <a:ln w="9525" algn="ctr">
            <a:solidFill>
              <a:schemeClr val="tx1"/>
            </a:solidFill>
            <a:round/>
            <a:headEnd/>
            <a:tailEnd/>
          </a:ln>
        </p:spPr>
        <p:txBody>
          <a:bodyPr wrap="none" anchor="ctr"/>
          <a:lstStyle/>
          <a:p>
            <a:pPr algn="ctr" eaLnBrk="0" hangingPunct="0"/>
            <a:r>
              <a:rPr lang="fr-FR" sz="2000" dirty="0">
                <a:latin typeface="Arial Unicode MS" pitchFamily="34" charset="-128"/>
              </a:rPr>
              <a:t>SPONSOR</a:t>
            </a:r>
          </a:p>
          <a:p>
            <a:pPr algn="ctr" eaLnBrk="0" hangingPunct="0"/>
            <a:endParaRPr lang="fr-FR" sz="2000" dirty="0">
              <a:latin typeface="Arial Unicode MS" pitchFamily="34" charset="-128"/>
            </a:endParaRPr>
          </a:p>
        </p:txBody>
      </p:sp>
      <p:sp>
        <p:nvSpPr>
          <p:cNvPr id="17" name="Oval 13"/>
          <p:cNvSpPr>
            <a:spLocks noChangeArrowheads="1"/>
          </p:cNvSpPr>
          <p:nvPr/>
        </p:nvSpPr>
        <p:spPr bwMode="auto">
          <a:xfrm>
            <a:off x="5238750" y="5562600"/>
            <a:ext cx="2228850" cy="914400"/>
          </a:xfrm>
          <a:prstGeom prst="ellipse">
            <a:avLst/>
          </a:prstGeom>
          <a:noFill/>
          <a:ln w="9525">
            <a:solidFill>
              <a:schemeClr val="tx1"/>
            </a:solidFill>
            <a:round/>
            <a:headEnd/>
            <a:tailEnd/>
          </a:ln>
        </p:spPr>
        <p:txBody>
          <a:bodyPr wrap="none" anchor="ctr"/>
          <a:lstStyle/>
          <a:p>
            <a:pPr algn="ctr" eaLnBrk="0" hangingPunct="0"/>
            <a:endParaRPr lang="fr-FR" sz="2000" dirty="0" smtClean="0">
              <a:latin typeface="Arial Unicode MS" pitchFamily="34" charset="-128"/>
            </a:endParaRPr>
          </a:p>
          <a:p>
            <a:pPr algn="ctr" eaLnBrk="0" hangingPunct="0"/>
            <a:r>
              <a:rPr lang="fr-FR" sz="2000" dirty="0" smtClean="0">
                <a:latin typeface="Arial Unicode MS" pitchFamily="34" charset="-128"/>
              </a:rPr>
              <a:t>BENEFICIARY</a:t>
            </a:r>
            <a:endParaRPr lang="fr-FR" sz="2000" dirty="0">
              <a:latin typeface="Arial Unicode MS" pitchFamily="34" charset="-128"/>
            </a:endParaRPr>
          </a:p>
          <a:p>
            <a:pPr algn="ctr" eaLnBrk="0" hangingPunct="0"/>
            <a:endParaRPr lang="fr-FR" sz="2000" dirty="0">
              <a:latin typeface="Arial Unicode MS"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Research Objectives</a:t>
            </a:r>
          </a:p>
        </p:txBody>
      </p:sp>
      <p:sp>
        <p:nvSpPr>
          <p:cNvPr id="3" name="Content Placeholder 2"/>
          <p:cNvSpPr>
            <a:spLocks noGrp="1"/>
          </p:cNvSpPr>
          <p:nvPr>
            <p:ph idx="1"/>
          </p:nvPr>
        </p:nvSpPr>
        <p:spPr/>
        <p:txBody>
          <a:bodyPr rtlCol="0">
            <a:normAutofit fontScale="55000" lnSpcReduction="20000"/>
          </a:bodyPr>
          <a:lstStyle/>
          <a:p>
            <a:pPr marL="514350" indent="-514350" fontAlgn="auto">
              <a:spcAft>
                <a:spcPts val="0"/>
              </a:spcAft>
              <a:buFont typeface="Arial" pitchFamily="34" charset="0"/>
              <a:buAutoNum type="arabicParenR"/>
              <a:defRPr/>
            </a:pPr>
            <a:r>
              <a:rPr lang="en-US" sz="3800" i="1" dirty="0" smtClean="0"/>
              <a:t>examine consumers’ perceptions of a corporate event sponsorship and explain how consumers’:</a:t>
            </a:r>
          </a:p>
          <a:p>
            <a:pPr marL="514350" indent="-514350" fontAlgn="auto">
              <a:spcAft>
                <a:spcPts val="0"/>
              </a:spcAft>
              <a:buNone/>
              <a:defRPr/>
            </a:pPr>
            <a:r>
              <a:rPr lang="en-US" sz="3800" i="1" dirty="0" smtClean="0"/>
              <a:t> </a:t>
            </a:r>
            <a:endParaRPr lang="en-US" sz="2200" i="1" dirty="0" smtClean="0"/>
          </a:p>
          <a:p>
            <a:pPr marL="514350" indent="-514350" fontAlgn="auto">
              <a:spcAft>
                <a:spcPts val="0"/>
              </a:spcAft>
              <a:buFont typeface="Arial" pitchFamily="34" charset="0"/>
              <a:buAutoNum type="alphaLcParenR"/>
              <a:defRPr/>
            </a:pPr>
            <a:r>
              <a:rPr lang="en-US" sz="3800" i="1" dirty="0" smtClean="0"/>
              <a:t>knowledge of the sponsoring brand,</a:t>
            </a:r>
          </a:p>
          <a:p>
            <a:pPr marL="514350" indent="-514350" fontAlgn="auto">
              <a:spcAft>
                <a:spcPts val="0"/>
              </a:spcAft>
              <a:buFont typeface="Arial" pitchFamily="34" charset="0"/>
              <a:buAutoNum type="alphaLcParenR" startAt="2"/>
              <a:defRPr/>
            </a:pPr>
            <a:r>
              <a:rPr lang="en-US" sz="3800" i="1" dirty="0" smtClean="0"/>
              <a:t>activeness in the event domain, and</a:t>
            </a:r>
          </a:p>
          <a:p>
            <a:pPr marL="514350" indent="-514350" fontAlgn="auto">
              <a:spcAft>
                <a:spcPts val="0"/>
              </a:spcAft>
              <a:buFont typeface="Arial" pitchFamily="34" charset="0"/>
              <a:buAutoNum type="alphaLcParenR" startAt="2"/>
              <a:defRPr/>
            </a:pPr>
            <a:r>
              <a:rPr lang="en-US" sz="3800" i="1" dirty="0" smtClean="0"/>
              <a:t>perceptions of an event’s entertainment value influence their perceptions of the sponsor as socially responsible.</a:t>
            </a:r>
            <a:endParaRPr lang="en-US" sz="3800" dirty="0" smtClean="0"/>
          </a:p>
          <a:p>
            <a:pPr fontAlgn="auto">
              <a:spcAft>
                <a:spcPts val="0"/>
              </a:spcAft>
              <a:buFont typeface="Arial" pitchFamily="34" charset="0"/>
              <a:buNone/>
              <a:defRPr/>
            </a:pPr>
            <a:r>
              <a:rPr lang="en-US" sz="3800" i="1" dirty="0" smtClean="0"/>
              <a:t> </a:t>
            </a:r>
            <a:endParaRPr lang="en-US" sz="2200" dirty="0" smtClean="0"/>
          </a:p>
          <a:p>
            <a:pPr marL="568325" indent="-568325" fontAlgn="auto">
              <a:spcAft>
                <a:spcPts val="0"/>
              </a:spcAft>
              <a:buFont typeface="Arial" pitchFamily="34" charset="0"/>
              <a:buAutoNum type="arabicParenR" startAt="2"/>
              <a:defRPr/>
            </a:pPr>
            <a:r>
              <a:rPr lang="en-US" sz="3800" i="1" dirty="0" smtClean="0"/>
              <a:t>show how consumers’ assessments of perceived CSR influences brand commitment and intentions to purchase the sponsor’s products. </a:t>
            </a:r>
          </a:p>
          <a:p>
            <a:pPr marL="568325" indent="-568325" fontAlgn="auto">
              <a:spcAft>
                <a:spcPts val="0"/>
              </a:spcAft>
              <a:buFont typeface="Arial" pitchFamily="34" charset="0"/>
              <a:buAutoNum type="arabicParenR" startAt="2"/>
              <a:defRPr/>
            </a:pPr>
            <a:endParaRPr lang="en-US" sz="2200" i="1" dirty="0" smtClean="0"/>
          </a:p>
          <a:p>
            <a:pPr marL="568325" indent="-568325" fontAlgn="auto">
              <a:spcAft>
                <a:spcPts val="0"/>
              </a:spcAft>
              <a:buFont typeface="Arial" pitchFamily="34" charset="0"/>
              <a:buAutoNum type="arabicParenR" startAt="2"/>
              <a:defRPr/>
            </a:pPr>
            <a:r>
              <a:rPr lang="en-US" sz="3800" i="1" dirty="0" smtClean="0"/>
              <a:t>Uncover the relative importance of event-sponsor congruity for sponsor (and not necessarily for event)</a:t>
            </a:r>
            <a:endParaRPr lang="en-US" sz="3800" dirty="0" smtClean="0"/>
          </a:p>
          <a:p>
            <a:pPr fontAlgn="auto">
              <a:spcAft>
                <a:spcPts val="0"/>
              </a:spcAft>
              <a:buFont typeface="Arial" pitchFamily="34" charset="0"/>
              <a:buNone/>
              <a:defRPr/>
            </a:pPr>
            <a:r>
              <a:rPr lang="en-US" i="1" dirty="0" smtClean="0"/>
              <a:t> </a:t>
            </a:r>
            <a:endParaRPr lang="en-US" dirty="0" smtClean="0"/>
          </a:p>
          <a:p>
            <a:pPr fontAlgn="auto">
              <a:spcAft>
                <a:spcPts val="0"/>
              </a:spcAft>
              <a:buFont typeface="Arial" pitchFamily="34" charset="0"/>
              <a:buNone/>
              <a:defRPr/>
            </a:pPr>
            <a:endParaRPr lang="en-US" i="1" dirty="0"/>
          </a:p>
          <a:p>
            <a:pPr fontAlgn="auto">
              <a:spcAft>
                <a:spcPts val="0"/>
              </a:spcAft>
              <a:buFont typeface="Arial" pitchFamily="34" charset="0"/>
              <a:buNone/>
              <a:defRPr/>
            </a:pPr>
            <a:endParaRPr lang="en-US" dirty="0" smtClean="0"/>
          </a:p>
          <a:p>
            <a:pPr fontAlgn="auto">
              <a:spcAft>
                <a:spcPts val="0"/>
              </a:spcAft>
              <a:buFont typeface="Arial" pitchFamily="34" charset="0"/>
              <a:buChar char="•"/>
              <a:defRPr/>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Model</a:t>
            </a:r>
            <a:endParaRPr lang="en-US" dirty="0"/>
          </a:p>
        </p:txBody>
      </p:sp>
      <p:sp>
        <p:nvSpPr>
          <p:cNvPr id="3" name="Oval 2"/>
          <p:cNvSpPr/>
          <p:nvPr/>
        </p:nvSpPr>
        <p:spPr>
          <a:xfrm>
            <a:off x="990600" y="2133600"/>
            <a:ext cx="1447800" cy="914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ln>
                  <a:solidFill>
                    <a:sysClr val="windowText" lastClr="000000"/>
                  </a:solidFill>
                </a:ln>
                <a:solidFill>
                  <a:sysClr val="windowText" lastClr="000000"/>
                </a:solidFill>
              </a:rPr>
              <a:t>Event Entertain-</a:t>
            </a:r>
            <a:r>
              <a:rPr lang="en-US" sz="1600" dirty="0" err="1" smtClean="0">
                <a:ln>
                  <a:solidFill>
                    <a:sysClr val="windowText" lastClr="000000"/>
                  </a:solidFill>
                </a:ln>
                <a:solidFill>
                  <a:sysClr val="windowText" lastClr="000000"/>
                </a:solidFill>
              </a:rPr>
              <a:t>ment</a:t>
            </a:r>
            <a:endParaRPr lang="en-US" sz="1600" dirty="0">
              <a:ln>
                <a:solidFill>
                  <a:sysClr val="windowText" lastClr="000000"/>
                </a:solidFill>
              </a:ln>
              <a:solidFill>
                <a:sysClr val="windowText" lastClr="000000"/>
              </a:solidFill>
            </a:endParaRPr>
          </a:p>
        </p:txBody>
      </p:sp>
      <p:sp>
        <p:nvSpPr>
          <p:cNvPr id="4" name="Oval 3"/>
          <p:cNvSpPr/>
          <p:nvPr/>
        </p:nvSpPr>
        <p:spPr>
          <a:xfrm>
            <a:off x="990600" y="3581400"/>
            <a:ext cx="1447800" cy="914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ln>
                  <a:solidFill>
                    <a:sysClr val="windowText" lastClr="000000"/>
                  </a:solidFill>
                </a:ln>
                <a:solidFill>
                  <a:sysClr val="windowText" lastClr="000000"/>
                </a:solidFill>
              </a:rPr>
              <a:t>Activeness</a:t>
            </a:r>
            <a:r>
              <a:rPr lang="en-US" sz="1600" dirty="0" smtClean="0">
                <a:ln>
                  <a:solidFill>
                    <a:sysClr val="windowText" lastClr="000000"/>
                  </a:solidFill>
                </a:ln>
                <a:solidFill>
                  <a:sysClr val="windowText" lastClr="000000"/>
                </a:solidFill>
              </a:rPr>
              <a:t> in Event Domain</a:t>
            </a:r>
            <a:endParaRPr lang="en-US" sz="1600" dirty="0">
              <a:ln>
                <a:solidFill>
                  <a:sysClr val="windowText" lastClr="000000"/>
                </a:solidFill>
              </a:ln>
              <a:solidFill>
                <a:sysClr val="windowText" lastClr="000000"/>
              </a:solidFill>
            </a:endParaRPr>
          </a:p>
        </p:txBody>
      </p:sp>
      <p:sp>
        <p:nvSpPr>
          <p:cNvPr id="5" name="Oval 4"/>
          <p:cNvSpPr/>
          <p:nvPr/>
        </p:nvSpPr>
        <p:spPr>
          <a:xfrm>
            <a:off x="2743200" y="2895600"/>
            <a:ext cx="1447800" cy="914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n>
                  <a:solidFill>
                    <a:sysClr val="windowText" lastClr="000000"/>
                  </a:solidFill>
                </a:ln>
                <a:solidFill>
                  <a:sysClr val="windowText" lastClr="000000"/>
                </a:solidFill>
              </a:rPr>
              <a:t>Attitude toward Event</a:t>
            </a:r>
            <a:endParaRPr lang="en-US" dirty="0">
              <a:ln>
                <a:solidFill>
                  <a:sysClr val="windowText" lastClr="000000"/>
                </a:solidFill>
              </a:ln>
              <a:solidFill>
                <a:sysClr val="windowText" lastClr="000000"/>
              </a:solidFill>
            </a:endParaRPr>
          </a:p>
        </p:txBody>
      </p:sp>
      <p:sp>
        <p:nvSpPr>
          <p:cNvPr id="6" name="Oval 5"/>
          <p:cNvSpPr/>
          <p:nvPr/>
        </p:nvSpPr>
        <p:spPr>
          <a:xfrm>
            <a:off x="4724400" y="3581400"/>
            <a:ext cx="1447800" cy="914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ln>
                  <a:solidFill>
                    <a:sysClr val="windowText" lastClr="000000"/>
                  </a:solidFill>
                </a:ln>
                <a:solidFill>
                  <a:sysClr val="windowText" lastClr="000000"/>
                </a:solidFill>
              </a:rPr>
              <a:t>Sponsor’s CSR</a:t>
            </a:r>
            <a:endParaRPr lang="en-US" sz="1600" dirty="0">
              <a:ln>
                <a:solidFill>
                  <a:sysClr val="windowText" lastClr="000000"/>
                </a:solidFill>
              </a:ln>
              <a:solidFill>
                <a:sysClr val="windowText" lastClr="000000"/>
              </a:solidFill>
            </a:endParaRPr>
          </a:p>
        </p:txBody>
      </p:sp>
      <p:sp>
        <p:nvSpPr>
          <p:cNvPr id="7" name="Oval 6"/>
          <p:cNvSpPr/>
          <p:nvPr/>
        </p:nvSpPr>
        <p:spPr>
          <a:xfrm>
            <a:off x="4724400" y="2133600"/>
            <a:ext cx="1447800" cy="914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ln>
                  <a:solidFill>
                    <a:sysClr val="windowText" lastClr="000000"/>
                  </a:solidFill>
                </a:ln>
                <a:solidFill>
                  <a:sysClr val="windowText" lastClr="000000"/>
                </a:solidFill>
              </a:rPr>
              <a:t>Brand Knowledge of Sponsor</a:t>
            </a:r>
            <a:endParaRPr lang="en-US" sz="1400" dirty="0">
              <a:ln>
                <a:solidFill>
                  <a:sysClr val="windowText" lastClr="000000"/>
                </a:solidFill>
              </a:ln>
              <a:solidFill>
                <a:sysClr val="windowText" lastClr="000000"/>
              </a:solidFill>
            </a:endParaRPr>
          </a:p>
        </p:txBody>
      </p:sp>
      <p:sp>
        <p:nvSpPr>
          <p:cNvPr id="8" name="Oval 7"/>
          <p:cNvSpPr/>
          <p:nvPr/>
        </p:nvSpPr>
        <p:spPr>
          <a:xfrm>
            <a:off x="6553200" y="2895600"/>
            <a:ext cx="1447800" cy="914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n>
                  <a:solidFill>
                    <a:sysClr val="windowText" lastClr="000000"/>
                  </a:solidFill>
                </a:ln>
                <a:solidFill>
                  <a:sysClr val="windowText" lastClr="000000"/>
                </a:solidFill>
              </a:rPr>
              <a:t>Brand Commit-</a:t>
            </a:r>
            <a:r>
              <a:rPr lang="en-US" dirty="0" err="1" smtClean="0">
                <a:ln>
                  <a:solidFill>
                    <a:sysClr val="windowText" lastClr="000000"/>
                  </a:solidFill>
                </a:ln>
                <a:solidFill>
                  <a:sysClr val="windowText" lastClr="000000"/>
                </a:solidFill>
              </a:rPr>
              <a:t>ment</a:t>
            </a:r>
            <a:endParaRPr lang="en-US" dirty="0">
              <a:ln>
                <a:solidFill>
                  <a:sysClr val="windowText" lastClr="000000"/>
                </a:solidFill>
              </a:ln>
              <a:solidFill>
                <a:sysClr val="windowText" lastClr="000000"/>
              </a:solidFill>
            </a:endParaRPr>
          </a:p>
        </p:txBody>
      </p:sp>
      <p:sp>
        <p:nvSpPr>
          <p:cNvPr id="9" name="Oval 8"/>
          <p:cNvSpPr/>
          <p:nvPr/>
        </p:nvSpPr>
        <p:spPr>
          <a:xfrm>
            <a:off x="6553200" y="4648200"/>
            <a:ext cx="1447800" cy="914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ln>
                  <a:solidFill>
                    <a:sysClr val="windowText" lastClr="000000"/>
                  </a:solidFill>
                </a:ln>
                <a:solidFill>
                  <a:sysClr val="windowText" lastClr="000000"/>
                </a:solidFill>
              </a:rPr>
              <a:t>Purchase Intent</a:t>
            </a:r>
            <a:endParaRPr lang="en-US" sz="1600" dirty="0">
              <a:ln>
                <a:solidFill>
                  <a:sysClr val="windowText" lastClr="000000"/>
                </a:solidFill>
              </a:ln>
              <a:solidFill>
                <a:sysClr val="windowText" lastClr="000000"/>
              </a:solidFill>
            </a:endParaRPr>
          </a:p>
        </p:txBody>
      </p:sp>
      <p:cxnSp>
        <p:nvCxnSpPr>
          <p:cNvPr id="23" name="Straight Arrow Connector 22"/>
          <p:cNvCxnSpPr>
            <a:stCxn id="4" idx="6"/>
          </p:cNvCxnSpPr>
          <p:nvPr/>
        </p:nvCxnSpPr>
        <p:spPr>
          <a:xfrm flipV="1">
            <a:off x="2438400" y="3733800"/>
            <a:ext cx="609600"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 idx="6"/>
            <a:endCxn id="5" idx="1"/>
          </p:cNvCxnSpPr>
          <p:nvPr/>
        </p:nvCxnSpPr>
        <p:spPr>
          <a:xfrm>
            <a:off x="2438400" y="2590800"/>
            <a:ext cx="516826" cy="43871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5" idx="6"/>
            <a:endCxn id="6" idx="2"/>
          </p:cNvCxnSpPr>
          <p:nvPr/>
        </p:nvCxnSpPr>
        <p:spPr>
          <a:xfrm>
            <a:off x="4191000" y="3352800"/>
            <a:ext cx="533400" cy="685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7" idx="4"/>
            <a:endCxn id="6" idx="0"/>
          </p:cNvCxnSpPr>
          <p:nvPr/>
        </p:nvCxnSpPr>
        <p:spPr>
          <a:xfrm rot="5400000">
            <a:off x="5181600" y="3314700"/>
            <a:ext cx="533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7" idx="6"/>
            <a:endCxn id="8" idx="1"/>
          </p:cNvCxnSpPr>
          <p:nvPr/>
        </p:nvCxnSpPr>
        <p:spPr>
          <a:xfrm>
            <a:off x="6172200" y="2590800"/>
            <a:ext cx="593026" cy="43871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6" idx="6"/>
            <a:endCxn id="8" idx="3"/>
          </p:cNvCxnSpPr>
          <p:nvPr/>
        </p:nvCxnSpPr>
        <p:spPr>
          <a:xfrm flipV="1">
            <a:off x="6172200" y="3676089"/>
            <a:ext cx="593026" cy="36251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5"/>
            <a:endCxn id="9" idx="2"/>
          </p:cNvCxnSpPr>
          <p:nvPr/>
        </p:nvCxnSpPr>
        <p:spPr>
          <a:xfrm rot="16200000" flipH="1">
            <a:off x="5884932" y="4437131"/>
            <a:ext cx="743511" cy="59302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8" idx="4"/>
            <a:endCxn id="9" idx="0"/>
          </p:cNvCxnSpPr>
          <p:nvPr/>
        </p:nvCxnSpPr>
        <p:spPr>
          <a:xfrm rot="5400000">
            <a:off x="6858000" y="4229100"/>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1219200" y="5715000"/>
            <a:ext cx="6096000" cy="646331"/>
          </a:xfrm>
          <a:prstGeom prst="rect">
            <a:avLst/>
          </a:prstGeom>
        </p:spPr>
        <p:txBody>
          <a:bodyPr wrap="square">
            <a:spAutoFit/>
          </a:bodyPr>
          <a:lstStyle/>
          <a:p>
            <a:r>
              <a:rPr lang="en-US" dirty="0" smtClean="0"/>
              <a:t>*Each sponsor path is predicted to be moderated by perceived event-sponsor fit, per congruity theories.</a:t>
            </a:r>
            <a:endParaRPr lang="en-US" dirty="0"/>
          </a:p>
        </p:txBody>
      </p:sp>
      <p:sp>
        <p:nvSpPr>
          <p:cNvPr id="40" name="TextBox 39"/>
          <p:cNvSpPr txBox="1"/>
          <p:nvPr/>
        </p:nvSpPr>
        <p:spPr>
          <a:xfrm>
            <a:off x="6324600" y="2514600"/>
            <a:ext cx="914400" cy="646331"/>
          </a:xfrm>
          <a:prstGeom prst="rect">
            <a:avLst/>
          </a:prstGeom>
          <a:noFill/>
        </p:spPr>
        <p:txBody>
          <a:bodyPr wrap="square" rtlCol="0">
            <a:spAutoFit/>
          </a:bodyPr>
          <a:lstStyle/>
          <a:p>
            <a:r>
              <a:rPr lang="en-US" dirty="0" smtClean="0"/>
              <a:t>H5</a:t>
            </a:r>
            <a:r>
              <a:rPr lang="en-US" baseline="30000" dirty="0" smtClean="0"/>
              <a:t>(*)</a:t>
            </a:r>
          </a:p>
          <a:p>
            <a:endParaRPr lang="en-US" dirty="0"/>
          </a:p>
        </p:txBody>
      </p:sp>
      <p:sp>
        <p:nvSpPr>
          <p:cNvPr id="41" name="TextBox 40"/>
          <p:cNvSpPr txBox="1"/>
          <p:nvPr/>
        </p:nvSpPr>
        <p:spPr>
          <a:xfrm>
            <a:off x="2590800" y="3962400"/>
            <a:ext cx="762000" cy="646331"/>
          </a:xfrm>
          <a:prstGeom prst="rect">
            <a:avLst/>
          </a:prstGeom>
          <a:noFill/>
        </p:spPr>
        <p:txBody>
          <a:bodyPr wrap="square" rtlCol="0">
            <a:spAutoFit/>
          </a:bodyPr>
          <a:lstStyle/>
          <a:p>
            <a:r>
              <a:rPr lang="en-US" dirty="0" smtClean="0"/>
              <a:t>H2</a:t>
            </a:r>
            <a:endParaRPr lang="en-US" baseline="30000" dirty="0" smtClean="0"/>
          </a:p>
          <a:p>
            <a:endParaRPr lang="en-US" dirty="0"/>
          </a:p>
        </p:txBody>
      </p:sp>
      <p:sp>
        <p:nvSpPr>
          <p:cNvPr id="42" name="TextBox 41"/>
          <p:cNvSpPr txBox="1"/>
          <p:nvPr/>
        </p:nvSpPr>
        <p:spPr>
          <a:xfrm>
            <a:off x="3962400" y="3733800"/>
            <a:ext cx="914400" cy="646331"/>
          </a:xfrm>
          <a:prstGeom prst="rect">
            <a:avLst/>
          </a:prstGeom>
          <a:noFill/>
        </p:spPr>
        <p:txBody>
          <a:bodyPr wrap="square" rtlCol="0">
            <a:spAutoFit/>
          </a:bodyPr>
          <a:lstStyle/>
          <a:p>
            <a:r>
              <a:rPr lang="en-US" dirty="0" smtClean="0"/>
              <a:t>H3</a:t>
            </a:r>
            <a:endParaRPr lang="en-US" baseline="30000" dirty="0" smtClean="0"/>
          </a:p>
          <a:p>
            <a:endParaRPr lang="en-US" dirty="0"/>
          </a:p>
        </p:txBody>
      </p:sp>
      <p:sp>
        <p:nvSpPr>
          <p:cNvPr id="43" name="TextBox 42"/>
          <p:cNvSpPr txBox="1"/>
          <p:nvPr/>
        </p:nvSpPr>
        <p:spPr>
          <a:xfrm>
            <a:off x="4953000" y="3124200"/>
            <a:ext cx="609600" cy="369332"/>
          </a:xfrm>
          <a:prstGeom prst="rect">
            <a:avLst/>
          </a:prstGeom>
          <a:noFill/>
        </p:spPr>
        <p:txBody>
          <a:bodyPr wrap="square" rtlCol="0">
            <a:spAutoFit/>
          </a:bodyPr>
          <a:lstStyle/>
          <a:p>
            <a:r>
              <a:rPr lang="en-US" dirty="0" smtClean="0"/>
              <a:t>H4*</a:t>
            </a:r>
            <a:endParaRPr lang="en-US" dirty="0"/>
          </a:p>
        </p:txBody>
      </p:sp>
      <p:sp>
        <p:nvSpPr>
          <p:cNvPr id="44" name="TextBox 43"/>
          <p:cNvSpPr txBox="1"/>
          <p:nvPr/>
        </p:nvSpPr>
        <p:spPr>
          <a:xfrm>
            <a:off x="2819400" y="2590800"/>
            <a:ext cx="762000" cy="369332"/>
          </a:xfrm>
          <a:prstGeom prst="rect">
            <a:avLst/>
          </a:prstGeom>
          <a:noFill/>
        </p:spPr>
        <p:txBody>
          <a:bodyPr wrap="square" rtlCol="0">
            <a:spAutoFit/>
          </a:bodyPr>
          <a:lstStyle/>
          <a:p>
            <a:r>
              <a:rPr lang="en-US" dirty="0" smtClean="0"/>
              <a:t>H1</a:t>
            </a:r>
            <a:endParaRPr lang="en-US" baseline="30000" dirty="0"/>
          </a:p>
        </p:txBody>
      </p:sp>
      <p:sp>
        <p:nvSpPr>
          <p:cNvPr id="45" name="TextBox 44"/>
          <p:cNvSpPr txBox="1"/>
          <p:nvPr/>
        </p:nvSpPr>
        <p:spPr>
          <a:xfrm>
            <a:off x="6019800" y="3505200"/>
            <a:ext cx="762000" cy="646331"/>
          </a:xfrm>
          <a:prstGeom prst="rect">
            <a:avLst/>
          </a:prstGeom>
          <a:noFill/>
        </p:spPr>
        <p:txBody>
          <a:bodyPr wrap="square" rtlCol="0">
            <a:spAutoFit/>
          </a:bodyPr>
          <a:lstStyle/>
          <a:p>
            <a:r>
              <a:rPr lang="en-US" dirty="0" smtClean="0"/>
              <a:t>H6</a:t>
            </a:r>
            <a:r>
              <a:rPr lang="en-US" baseline="30000" dirty="0" smtClean="0"/>
              <a:t>(*)</a:t>
            </a:r>
          </a:p>
          <a:p>
            <a:endParaRPr lang="en-US" dirty="0"/>
          </a:p>
        </p:txBody>
      </p:sp>
      <p:sp>
        <p:nvSpPr>
          <p:cNvPr id="46" name="TextBox 45"/>
          <p:cNvSpPr txBox="1"/>
          <p:nvPr/>
        </p:nvSpPr>
        <p:spPr>
          <a:xfrm>
            <a:off x="5715000" y="4724400"/>
            <a:ext cx="914400" cy="646331"/>
          </a:xfrm>
          <a:prstGeom prst="rect">
            <a:avLst/>
          </a:prstGeom>
          <a:noFill/>
        </p:spPr>
        <p:txBody>
          <a:bodyPr wrap="square" rtlCol="0">
            <a:spAutoFit/>
          </a:bodyPr>
          <a:lstStyle/>
          <a:p>
            <a:r>
              <a:rPr lang="en-US" dirty="0" smtClean="0"/>
              <a:t>H7</a:t>
            </a:r>
            <a:r>
              <a:rPr lang="en-US" baseline="30000" dirty="0" smtClean="0"/>
              <a:t>(*)</a:t>
            </a:r>
          </a:p>
          <a:p>
            <a:endParaRPr lang="en-US" dirty="0"/>
          </a:p>
        </p:txBody>
      </p:sp>
      <p:sp>
        <p:nvSpPr>
          <p:cNvPr id="47" name="TextBox 46"/>
          <p:cNvSpPr txBox="1"/>
          <p:nvPr/>
        </p:nvSpPr>
        <p:spPr>
          <a:xfrm>
            <a:off x="6629400" y="3962400"/>
            <a:ext cx="838200" cy="646331"/>
          </a:xfrm>
          <a:prstGeom prst="rect">
            <a:avLst/>
          </a:prstGeom>
          <a:noFill/>
        </p:spPr>
        <p:txBody>
          <a:bodyPr wrap="square" rtlCol="0">
            <a:spAutoFit/>
          </a:bodyPr>
          <a:lstStyle/>
          <a:p>
            <a:r>
              <a:rPr lang="en-US" dirty="0" smtClean="0"/>
              <a:t>H8</a:t>
            </a:r>
            <a:r>
              <a:rPr lang="en-US" baseline="30000" dirty="0" smtClean="0"/>
              <a:t>(*)</a:t>
            </a:r>
          </a:p>
          <a:p>
            <a:endParaRPr lang="en-US" dirty="0"/>
          </a:p>
        </p:txBody>
      </p:sp>
      <p:sp>
        <p:nvSpPr>
          <p:cNvPr id="28" name="Rectangle 27"/>
          <p:cNvSpPr/>
          <p:nvPr/>
        </p:nvSpPr>
        <p:spPr>
          <a:xfrm>
            <a:off x="914400" y="1524000"/>
            <a:ext cx="3810000" cy="40386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724400" y="1524000"/>
            <a:ext cx="3429000" cy="40386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590800" y="1524000"/>
            <a:ext cx="1066800" cy="381000"/>
          </a:xfrm>
          <a:prstGeom prst="rect">
            <a:avLst/>
          </a:prstGeom>
          <a:noFill/>
        </p:spPr>
        <p:txBody>
          <a:bodyPr wrap="square" rtlCol="0">
            <a:spAutoFit/>
          </a:bodyPr>
          <a:lstStyle/>
          <a:p>
            <a:r>
              <a:rPr lang="en-US" b="1" dirty="0" smtClean="0">
                <a:solidFill>
                  <a:schemeClr val="tx2">
                    <a:lumMod val="60000"/>
                    <a:lumOff val="40000"/>
                  </a:schemeClr>
                </a:solidFill>
              </a:rPr>
              <a:t>Event</a:t>
            </a:r>
            <a:endParaRPr lang="en-US" b="1" dirty="0">
              <a:solidFill>
                <a:schemeClr val="tx2">
                  <a:lumMod val="60000"/>
                  <a:lumOff val="40000"/>
                </a:schemeClr>
              </a:solidFill>
            </a:endParaRPr>
          </a:p>
        </p:txBody>
      </p:sp>
      <p:sp>
        <p:nvSpPr>
          <p:cNvPr id="36" name="TextBox 35"/>
          <p:cNvSpPr txBox="1"/>
          <p:nvPr/>
        </p:nvSpPr>
        <p:spPr>
          <a:xfrm>
            <a:off x="6019800" y="1524000"/>
            <a:ext cx="1066800" cy="381000"/>
          </a:xfrm>
          <a:prstGeom prst="rect">
            <a:avLst/>
          </a:prstGeom>
          <a:noFill/>
        </p:spPr>
        <p:txBody>
          <a:bodyPr wrap="square" rtlCol="0">
            <a:spAutoFit/>
          </a:bodyPr>
          <a:lstStyle/>
          <a:p>
            <a:r>
              <a:rPr lang="en-US" b="1" dirty="0" smtClean="0">
                <a:solidFill>
                  <a:schemeClr val="tx2">
                    <a:lumMod val="60000"/>
                    <a:lumOff val="40000"/>
                  </a:schemeClr>
                </a:solidFill>
              </a:rPr>
              <a:t>Sponsor</a:t>
            </a:r>
            <a:endParaRPr lang="en-US" b="1" dirty="0">
              <a:solidFill>
                <a:schemeClr val="tx2">
                  <a:lumMod val="60000"/>
                  <a:lumOff val="4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Event Entertainment</a:t>
            </a:r>
          </a:p>
        </p:txBody>
      </p:sp>
      <p:sp>
        <p:nvSpPr>
          <p:cNvPr id="3" name="Content Placeholder 2"/>
          <p:cNvSpPr>
            <a:spLocks noGrp="1"/>
          </p:cNvSpPr>
          <p:nvPr>
            <p:ph idx="1"/>
          </p:nvPr>
        </p:nvSpPr>
        <p:spPr>
          <a:xfrm>
            <a:off x="457200" y="1600200"/>
            <a:ext cx="8229600" cy="4525963"/>
          </a:xfrm>
        </p:spPr>
        <p:txBody>
          <a:bodyPr rtlCol="0">
            <a:normAutofit/>
          </a:bodyPr>
          <a:lstStyle/>
          <a:p>
            <a:r>
              <a:rPr lang="en-US" sz="2400" dirty="0" smtClean="0"/>
              <a:t>Social events are hedonic, with intangible features producing personal pleasure or enjoyment (Holbrook &amp; </a:t>
            </a:r>
            <a:r>
              <a:rPr lang="en-US" sz="2400" dirty="0" err="1" smtClean="0"/>
              <a:t>Hirchman</a:t>
            </a:r>
            <a:r>
              <a:rPr lang="en-US" sz="2400" dirty="0" smtClean="0"/>
              <a:t> 1982). </a:t>
            </a:r>
          </a:p>
          <a:p>
            <a:r>
              <a:rPr lang="en-US" sz="2400" dirty="0" smtClean="0"/>
              <a:t>Consumers are </a:t>
            </a:r>
            <a:r>
              <a:rPr lang="en-US" sz="2400" dirty="0"/>
              <a:t>exposed to promotional messages under favorable conditions where there is enthusiasm, excitement, and enjoyment (</a:t>
            </a:r>
            <a:r>
              <a:rPr lang="en-US" sz="2400" dirty="0" smtClean="0"/>
              <a:t>Nicholls et al. 1999</a:t>
            </a:r>
            <a:r>
              <a:rPr lang="en-US" sz="2400" dirty="0"/>
              <a:t>). </a:t>
            </a:r>
            <a:endParaRPr lang="en-US" sz="2400" dirty="0" smtClean="0"/>
          </a:p>
          <a:p>
            <a:r>
              <a:rPr lang="en-US" sz="2400" dirty="0" smtClean="0"/>
              <a:t>Event </a:t>
            </a:r>
            <a:r>
              <a:rPr lang="en-US" sz="2400" dirty="0"/>
              <a:t>attendees form favorable attitudes toward the event when they are engaged (Harvey 2001). </a:t>
            </a:r>
            <a:endParaRPr lang="en-US" sz="2400" dirty="0" smtClean="0"/>
          </a:p>
          <a:p>
            <a:endParaRPr lang="en-US" sz="1000" dirty="0" smtClean="0"/>
          </a:p>
          <a:p>
            <a:pPr marL="0">
              <a:spcBef>
                <a:spcPts val="0"/>
              </a:spcBef>
              <a:buNone/>
            </a:pPr>
            <a:r>
              <a:rPr lang="en-US" sz="2000" b="1" i="1" dirty="0" smtClean="0"/>
              <a:t>H1: </a:t>
            </a:r>
            <a:r>
              <a:rPr lang="en-US" sz="2000" i="1" dirty="0"/>
              <a:t>The more entertainment that an attendee derives from the </a:t>
            </a:r>
            <a:r>
              <a:rPr lang="en-US" sz="2000" i="1" dirty="0" smtClean="0"/>
              <a:t>event, the </a:t>
            </a:r>
            <a:r>
              <a:rPr lang="en-US" sz="2000" i="1" dirty="0"/>
              <a:t>more favorable the attitude will be toward the event.</a:t>
            </a:r>
            <a:endParaRPr lang="en-US" sz="2000" dirty="0"/>
          </a:p>
          <a:p>
            <a:pPr fontAlgn="auto">
              <a:spcAft>
                <a:spcPts val="0"/>
              </a:spcAft>
              <a:buNone/>
              <a:defRPr/>
            </a:pPr>
            <a:endParaRPr lang="en-US" sz="2400" dirty="0" smtClean="0"/>
          </a:p>
        </p:txBody>
      </p:sp>
      <p:pic>
        <p:nvPicPr>
          <p:cNvPr id="4" name="Picture 2" descr="http://www.suwaneedental.com/racing/images/toyota%20team%20signing-300.jpg"/>
          <p:cNvPicPr>
            <a:picLocks noChangeAspect="1" noChangeArrowheads="1"/>
          </p:cNvPicPr>
          <p:nvPr/>
        </p:nvPicPr>
        <p:blipFill>
          <a:blip r:embed="rId2" cstate="print"/>
          <a:srcRect/>
          <a:stretch>
            <a:fillRect/>
          </a:stretch>
        </p:blipFill>
        <p:spPr bwMode="auto">
          <a:xfrm>
            <a:off x="6172200" y="5105400"/>
            <a:ext cx="2628900" cy="1752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Activeness in Event Domain</a:t>
            </a:r>
          </a:p>
        </p:txBody>
      </p:sp>
      <p:sp>
        <p:nvSpPr>
          <p:cNvPr id="3" name="Content Placeholder 2"/>
          <p:cNvSpPr>
            <a:spLocks noGrp="1"/>
          </p:cNvSpPr>
          <p:nvPr>
            <p:ph idx="1"/>
          </p:nvPr>
        </p:nvSpPr>
        <p:spPr>
          <a:xfrm>
            <a:off x="381000" y="1447800"/>
            <a:ext cx="8382000" cy="4343400"/>
          </a:xfrm>
        </p:spPr>
        <p:txBody>
          <a:bodyPr rtlCol="0">
            <a:noAutofit/>
          </a:bodyPr>
          <a:lstStyle/>
          <a:p>
            <a:r>
              <a:rPr lang="en-US" sz="2400" dirty="0" smtClean="0"/>
              <a:t>Consumers drawn </a:t>
            </a:r>
            <a:r>
              <a:rPr lang="en-US" sz="2400" dirty="0"/>
              <a:t>to events </a:t>
            </a:r>
            <a:r>
              <a:rPr lang="en-US" sz="2400" dirty="0" smtClean="0"/>
              <a:t>congruent </a:t>
            </a:r>
            <a:r>
              <a:rPr lang="en-US" sz="2400" dirty="0"/>
              <a:t>with their lifestyles (</a:t>
            </a:r>
            <a:r>
              <a:rPr lang="en-US" sz="2400" dirty="0" smtClean="0"/>
              <a:t>Burnett et al. 1993).</a:t>
            </a:r>
          </a:p>
          <a:p>
            <a:r>
              <a:rPr lang="en-US" sz="2400" dirty="0" smtClean="0"/>
              <a:t>Previous research </a:t>
            </a:r>
            <a:r>
              <a:rPr lang="en-US" sz="2400" dirty="0"/>
              <a:t>reveals </a:t>
            </a:r>
            <a:r>
              <a:rPr lang="en-US" sz="2400" dirty="0" smtClean="0"/>
              <a:t>connection </a:t>
            </a:r>
            <a:r>
              <a:rPr lang="en-US" sz="2400" dirty="0"/>
              <a:t>between active participation in </a:t>
            </a:r>
            <a:r>
              <a:rPr lang="en-US" sz="2400" dirty="0" smtClean="0"/>
              <a:t> </a:t>
            </a:r>
            <a:r>
              <a:rPr lang="en-US" sz="2400" dirty="0"/>
              <a:t>event and favorable sentiments toward sponsored activities (Meenaghan 2001</a:t>
            </a:r>
            <a:r>
              <a:rPr lang="en-US" sz="2400" dirty="0" smtClean="0"/>
              <a:t>)</a:t>
            </a:r>
          </a:p>
          <a:p>
            <a:r>
              <a:rPr lang="en-US" sz="2400" dirty="0" smtClean="0"/>
              <a:t>Attendees </a:t>
            </a:r>
            <a:r>
              <a:rPr lang="en-US" sz="2400" dirty="0"/>
              <a:t>who feel passion </a:t>
            </a:r>
            <a:r>
              <a:rPr lang="en-US" sz="2400" dirty="0" smtClean="0"/>
              <a:t>about domain </a:t>
            </a:r>
            <a:r>
              <a:rPr lang="en-US" sz="2400" dirty="0"/>
              <a:t>of the event are more likely to hold favorable attitudes toward the event (Close et al. 2006). </a:t>
            </a:r>
          </a:p>
          <a:p>
            <a:pPr>
              <a:buNone/>
            </a:pPr>
            <a:endParaRPr lang="en-US" sz="1000" dirty="0" smtClean="0"/>
          </a:p>
          <a:p>
            <a:pPr marL="0" indent="0">
              <a:lnSpc>
                <a:spcPct val="120000"/>
              </a:lnSpc>
              <a:spcBef>
                <a:spcPts val="0"/>
              </a:spcBef>
              <a:buNone/>
            </a:pPr>
            <a:r>
              <a:rPr lang="en-US" sz="2000" b="1" i="1" dirty="0" smtClean="0"/>
              <a:t>H2: </a:t>
            </a:r>
            <a:r>
              <a:rPr lang="en-US" sz="2000" i="1" dirty="0" smtClean="0"/>
              <a:t>The </a:t>
            </a:r>
            <a:r>
              <a:rPr lang="en-US" sz="2000" i="1" dirty="0"/>
              <a:t>more active </a:t>
            </a:r>
            <a:r>
              <a:rPr lang="en-US" sz="2000" i="1" dirty="0" smtClean="0"/>
              <a:t>an attendee </a:t>
            </a:r>
            <a:r>
              <a:rPr lang="en-US" sz="2000" i="1" dirty="0"/>
              <a:t>is in the event domain, the </a:t>
            </a:r>
            <a:r>
              <a:rPr lang="en-US" sz="2000" i="1" dirty="0" smtClean="0"/>
              <a:t>more </a:t>
            </a:r>
            <a:r>
              <a:rPr lang="en-US" sz="2000" i="1" dirty="0"/>
              <a:t>favorable </a:t>
            </a:r>
            <a:r>
              <a:rPr lang="en-US" sz="2000" i="1" dirty="0" smtClean="0"/>
              <a:t>attitude </a:t>
            </a:r>
            <a:r>
              <a:rPr lang="en-US" sz="2000" i="1" dirty="0"/>
              <a:t>will be toward </a:t>
            </a:r>
            <a:r>
              <a:rPr lang="en-US" sz="2000" i="1" dirty="0" smtClean="0"/>
              <a:t>event.</a:t>
            </a:r>
            <a:r>
              <a:rPr lang="en-US" sz="2000" i="1" dirty="0"/>
              <a:t> </a:t>
            </a:r>
            <a:endParaRPr lang="en-US" sz="2000" dirty="0"/>
          </a:p>
          <a:p>
            <a:pPr fontAlgn="auto">
              <a:spcAft>
                <a:spcPts val="0"/>
              </a:spcAft>
              <a:buFont typeface="Arial" pitchFamily="34" charset="0"/>
              <a:buChar char="•"/>
              <a:defRPr/>
            </a:pPr>
            <a:endParaRPr lang="en-US" sz="2400" dirty="0" smtClean="0"/>
          </a:p>
        </p:txBody>
      </p:sp>
      <p:pic>
        <p:nvPicPr>
          <p:cNvPr id="4" name="Picture 14" descr="Click to open"/>
          <p:cNvPicPr>
            <a:picLocks noChangeAspect="1" noChangeArrowheads="1"/>
          </p:cNvPicPr>
          <p:nvPr/>
        </p:nvPicPr>
        <p:blipFill>
          <a:blip r:embed="rId2" cstate="print"/>
          <a:srcRect/>
          <a:stretch>
            <a:fillRect/>
          </a:stretch>
        </p:blipFill>
        <p:spPr bwMode="auto">
          <a:xfrm>
            <a:off x="4571999" y="5257801"/>
            <a:ext cx="2673753" cy="1600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lstStyle/>
          <a:p>
            <a:r>
              <a:rPr lang="en-US" dirty="0" smtClean="0"/>
              <a:t>Sponsor’s Perceived CSR</a:t>
            </a:r>
            <a:endParaRPr lang="en-US" dirty="0"/>
          </a:p>
        </p:txBody>
      </p:sp>
      <p:sp>
        <p:nvSpPr>
          <p:cNvPr id="3" name="Content Placeholder 2"/>
          <p:cNvSpPr>
            <a:spLocks noGrp="1"/>
          </p:cNvSpPr>
          <p:nvPr>
            <p:ph idx="1"/>
          </p:nvPr>
        </p:nvSpPr>
        <p:spPr/>
        <p:txBody>
          <a:bodyPr>
            <a:noAutofit/>
          </a:bodyPr>
          <a:lstStyle/>
          <a:p>
            <a:r>
              <a:rPr lang="en-US" sz="2200" dirty="0" smtClean="0"/>
              <a:t>CSR defined as a firm’s activities and status relative to its societal or stakeholder obligations (Brown &amp; </a:t>
            </a:r>
            <a:r>
              <a:rPr lang="en-US" sz="2200" dirty="0" err="1" smtClean="0"/>
              <a:t>Dacin</a:t>
            </a:r>
            <a:r>
              <a:rPr lang="en-US" sz="2200" dirty="0" smtClean="0"/>
              <a:t>, 1997)</a:t>
            </a:r>
          </a:p>
          <a:p>
            <a:r>
              <a:rPr lang="en-US" sz="2200" dirty="0" smtClean="0"/>
              <a:t>CSR initiatives may </a:t>
            </a:r>
            <a:r>
              <a:rPr lang="en-US" sz="2200" dirty="0"/>
              <a:t>help companies </a:t>
            </a:r>
            <a:r>
              <a:rPr lang="en-US" sz="2200" dirty="0" smtClean="0"/>
              <a:t>market </a:t>
            </a:r>
            <a:r>
              <a:rPr lang="en-US" sz="2200" dirty="0"/>
              <a:t>their </a:t>
            </a:r>
            <a:r>
              <a:rPr lang="en-US" sz="2200" dirty="0" smtClean="0"/>
              <a:t>products </a:t>
            </a:r>
            <a:r>
              <a:rPr lang="en-US" sz="2200" dirty="0"/>
              <a:t>if they have active support from consumers (</a:t>
            </a:r>
            <a:r>
              <a:rPr lang="en-US" sz="2200" dirty="0" err="1"/>
              <a:t>Maignan</a:t>
            </a:r>
            <a:r>
              <a:rPr lang="en-US" sz="2200" dirty="0"/>
              <a:t> </a:t>
            </a:r>
            <a:r>
              <a:rPr lang="en-US" sz="2200" dirty="0" smtClean="0"/>
              <a:t>&amp; </a:t>
            </a:r>
            <a:r>
              <a:rPr lang="en-US" sz="2200" dirty="0"/>
              <a:t>Ferrell </a:t>
            </a:r>
            <a:r>
              <a:rPr lang="en-US" sz="2200" dirty="0" smtClean="0"/>
              <a:t>2004); one </a:t>
            </a:r>
            <a:r>
              <a:rPr lang="en-US" sz="2200" dirty="0"/>
              <a:t>way to seek active </a:t>
            </a:r>
            <a:r>
              <a:rPr lang="en-US" sz="2200" dirty="0" smtClean="0"/>
              <a:t>support </a:t>
            </a:r>
            <a:r>
              <a:rPr lang="en-US" sz="2200" dirty="0"/>
              <a:t>is via sponsorships of local events that promote healthy lifestyles and benefit charity. </a:t>
            </a:r>
            <a:endParaRPr lang="en-US" sz="2200" dirty="0" smtClean="0"/>
          </a:p>
          <a:p>
            <a:r>
              <a:rPr lang="en-US" sz="2200" dirty="0" smtClean="0"/>
              <a:t>A </a:t>
            </a:r>
            <a:r>
              <a:rPr lang="en-US" sz="2200" dirty="0"/>
              <a:t>socially responsible sponsorship holds dual value </a:t>
            </a:r>
            <a:r>
              <a:rPr lang="en-US" sz="2200" dirty="0" smtClean="0"/>
              <a:t>by achieving </a:t>
            </a:r>
            <a:r>
              <a:rPr lang="en-US" sz="2200" dirty="0"/>
              <a:t>marketing objectives while promoting </a:t>
            </a:r>
            <a:r>
              <a:rPr lang="en-US" sz="2200" dirty="0" smtClean="0"/>
              <a:t>itself as good </a:t>
            </a:r>
            <a:r>
              <a:rPr lang="en-US" sz="2200" dirty="0"/>
              <a:t>corporate </a:t>
            </a:r>
            <a:r>
              <a:rPr lang="en-US" sz="2200" dirty="0" smtClean="0"/>
              <a:t>citizen; can </a:t>
            </a:r>
            <a:r>
              <a:rPr lang="en-US" sz="2200" dirty="0"/>
              <a:t>improve attitudes toward the </a:t>
            </a:r>
            <a:r>
              <a:rPr lang="en-US" sz="2200" dirty="0" smtClean="0"/>
              <a:t>sponsors, </a:t>
            </a:r>
            <a:r>
              <a:rPr lang="en-US" sz="2200" dirty="0"/>
              <a:t>clarity about the sponsor’s positioning, and enhance firm equity (Simmons </a:t>
            </a:r>
            <a:r>
              <a:rPr lang="en-US" sz="2200" dirty="0" smtClean="0"/>
              <a:t>&amp; </a:t>
            </a:r>
            <a:r>
              <a:rPr lang="en-US" sz="2200" dirty="0"/>
              <a:t>Becker-Olsen 2006). </a:t>
            </a:r>
            <a:endParaRPr lang="en-US" sz="2200" dirty="0" smtClean="0"/>
          </a:p>
          <a:p>
            <a:pPr>
              <a:buNone/>
            </a:pPr>
            <a:endParaRPr lang="en-US" sz="1000" dirty="0" smtClean="0"/>
          </a:p>
          <a:p>
            <a:pPr marL="0">
              <a:spcBef>
                <a:spcPts val="0"/>
              </a:spcBef>
              <a:buNone/>
            </a:pPr>
            <a:r>
              <a:rPr lang="en-US" sz="2000" b="1" i="1" dirty="0" smtClean="0"/>
              <a:t>H3: </a:t>
            </a:r>
            <a:r>
              <a:rPr lang="en-US" sz="2000" i="1" dirty="0" smtClean="0"/>
              <a:t>More favorable attendee’s attitudes toward  event will have positive impact on attendee’s CSR perceptions toward sponsor.  </a:t>
            </a:r>
            <a:endParaRPr lang="en-US" sz="2000" dirty="0" smtClean="0"/>
          </a:p>
          <a:p>
            <a:pPr>
              <a:buNone/>
            </a:pPr>
            <a:endParaRPr lang="en-US" sz="1200" dirty="0"/>
          </a:p>
          <a:p>
            <a:endParaRPr lang="en-US" sz="1200" dirty="0"/>
          </a:p>
        </p:txBody>
      </p:sp>
      <p:pic>
        <p:nvPicPr>
          <p:cNvPr id="37890" name="Picture 2" descr="georgia cancer coalition"/>
          <p:cNvPicPr>
            <a:picLocks noChangeAspect="1" noChangeArrowheads="1"/>
          </p:cNvPicPr>
          <p:nvPr/>
        </p:nvPicPr>
        <p:blipFill>
          <a:blip r:embed="rId2" cstate="print"/>
          <a:srcRect/>
          <a:stretch>
            <a:fillRect/>
          </a:stretch>
        </p:blipFill>
        <p:spPr bwMode="auto">
          <a:xfrm>
            <a:off x="7620000" y="152400"/>
            <a:ext cx="1351280" cy="1066800"/>
          </a:xfrm>
          <a:prstGeom prst="rect">
            <a:avLst/>
          </a:prstGeom>
          <a:noFill/>
        </p:spPr>
      </p:pic>
      <p:pic>
        <p:nvPicPr>
          <p:cNvPr id="5" name="Picture 2" descr="http://t0.gstatic.com/images?q=tbn:c4VYGSM1CLkBEM:http://homepage.mac.com/bdallas9/Welcome%2520to%2520Ride%2520Ventura/files/page0_blog_entry34_summary_1.jpg">
            <a:hlinkClick r:id="rId3"/>
          </p:cNvPr>
          <p:cNvPicPr>
            <a:picLocks noChangeAspect="1" noChangeArrowheads="1"/>
          </p:cNvPicPr>
          <p:nvPr/>
        </p:nvPicPr>
        <p:blipFill>
          <a:blip r:embed="rId4" cstate="print"/>
          <a:srcRect/>
          <a:stretch>
            <a:fillRect/>
          </a:stretch>
        </p:blipFill>
        <p:spPr bwMode="auto">
          <a:xfrm>
            <a:off x="381000" y="381000"/>
            <a:ext cx="1181100" cy="70485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Brand Knowledge</a:t>
            </a:r>
          </a:p>
        </p:txBody>
      </p:sp>
      <p:sp>
        <p:nvSpPr>
          <p:cNvPr id="3" name="Content Placeholder 2"/>
          <p:cNvSpPr>
            <a:spLocks noGrp="1"/>
          </p:cNvSpPr>
          <p:nvPr>
            <p:ph idx="1"/>
          </p:nvPr>
        </p:nvSpPr>
        <p:spPr>
          <a:xfrm>
            <a:off x="381000" y="1447800"/>
            <a:ext cx="8382000" cy="4343400"/>
          </a:xfrm>
        </p:spPr>
        <p:txBody>
          <a:bodyPr rtlCol="0">
            <a:noAutofit/>
          </a:bodyPr>
          <a:lstStyle/>
          <a:p>
            <a:r>
              <a:rPr lang="en-US" sz="2400" dirty="0" smtClean="0"/>
              <a:t>Brand knowledge in sponsorship terms relates to more abstract and intangible brand associations held in minds of consumers about sponsor (Roy &amp; Cornwell 2003).</a:t>
            </a:r>
          </a:p>
          <a:p>
            <a:r>
              <a:rPr lang="en-US" sz="2400" dirty="0" smtClean="0"/>
              <a:t>Consumers’ familiarity with sponsor impacts what they think about the sponsor’s brand when they link the brand to sponsored events (</a:t>
            </a:r>
            <a:r>
              <a:rPr lang="en-US" sz="2400" dirty="0"/>
              <a:t>Meenaghan 2001</a:t>
            </a:r>
            <a:r>
              <a:rPr lang="en-US" sz="2400" dirty="0" smtClean="0"/>
              <a:t>).</a:t>
            </a:r>
          </a:p>
          <a:p>
            <a:r>
              <a:rPr lang="en-US" sz="2400" dirty="0" smtClean="0"/>
              <a:t>Knowledgeable consumers are more engaged with brand and its CSR activities (</a:t>
            </a:r>
            <a:r>
              <a:rPr lang="en-US" sz="2400" dirty="0" err="1" smtClean="0"/>
              <a:t>Algeshheimer</a:t>
            </a:r>
            <a:r>
              <a:rPr lang="en-US" sz="2400" dirty="0" smtClean="0"/>
              <a:t> et </a:t>
            </a:r>
            <a:r>
              <a:rPr lang="en-US" sz="2400" dirty="0"/>
              <a:t>al. </a:t>
            </a:r>
            <a:r>
              <a:rPr lang="en-US" sz="2400" dirty="0" smtClean="0"/>
              <a:t>2005). </a:t>
            </a:r>
            <a:endParaRPr lang="en-US" sz="2400" dirty="0"/>
          </a:p>
          <a:p>
            <a:pPr>
              <a:buNone/>
            </a:pPr>
            <a:endParaRPr lang="en-US" sz="1000" dirty="0" smtClean="0"/>
          </a:p>
          <a:p>
            <a:pPr marL="0" indent="0">
              <a:lnSpc>
                <a:spcPct val="120000"/>
              </a:lnSpc>
              <a:spcBef>
                <a:spcPts val="0"/>
              </a:spcBef>
              <a:buNone/>
            </a:pPr>
            <a:r>
              <a:rPr lang="en-US" sz="2000" b="1" i="1" dirty="0" smtClean="0"/>
              <a:t>H4: </a:t>
            </a:r>
            <a:r>
              <a:rPr lang="en-US" sz="2000" i="1" dirty="0" smtClean="0"/>
              <a:t>An attendee’s knowledge of sponsor’s brand will have positive impact on attendee’s CSR perceptions toward sponsor.</a:t>
            </a:r>
            <a:r>
              <a:rPr lang="en-US" sz="2000" i="1" dirty="0"/>
              <a:t> </a:t>
            </a:r>
            <a:endParaRPr lang="en-US" sz="2000" dirty="0"/>
          </a:p>
          <a:p>
            <a:pPr fontAlgn="auto">
              <a:spcAft>
                <a:spcPts val="0"/>
              </a:spcAft>
              <a:buFont typeface="Arial" pitchFamily="34" charset="0"/>
              <a:buChar char="•"/>
              <a:defRPr/>
            </a:pPr>
            <a:endParaRPr lang="en-US" sz="2400" dirty="0" smtClean="0"/>
          </a:p>
        </p:txBody>
      </p:sp>
      <p:pic>
        <p:nvPicPr>
          <p:cNvPr id="5" name="Picture 12" descr="http://www.csmonitor.com/var/ezflow_site/storage/images/media/images/1217-att-iphone-chokehold/7126505-1-eng-US/1217-att-iphone-chokehold_full_380.jpg">
            <a:hlinkClick r:id="rId2"/>
          </p:cNvPr>
          <p:cNvPicPr>
            <a:picLocks noChangeAspect="1" noChangeArrowheads="1"/>
          </p:cNvPicPr>
          <p:nvPr/>
        </p:nvPicPr>
        <p:blipFill>
          <a:blip r:embed="rId3" cstate="print"/>
          <a:srcRect/>
          <a:stretch>
            <a:fillRect/>
          </a:stretch>
        </p:blipFill>
        <p:spPr bwMode="auto">
          <a:xfrm>
            <a:off x="5867399" y="5257800"/>
            <a:ext cx="2403461" cy="1600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Brand Commitment</a:t>
            </a:r>
          </a:p>
        </p:txBody>
      </p:sp>
      <p:sp>
        <p:nvSpPr>
          <p:cNvPr id="3" name="Content Placeholder 2"/>
          <p:cNvSpPr>
            <a:spLocks noGrp="1"/>
          </p:cNvSpPr>
          <p:nvPr>
            <p:ph idx="1"/>
          </p:nvPr>
        </p:nvSpPr>
        <p:spPr>
          <a:xfrm>
            <a:off x="381000" y="1447800"/>
            <a:ext cx="8382000" cy="4343400"/>
          </a:xfrm>
        </p:spPr>
        <p:txBody>
          <a:bodyPr rtlCol="0">
            <a:noAutofit/>
          </a:bodyPr>
          <a:lstStyle/>
          <a:p>
            <a:r>
              <a:rPr lang="en-US" sz="2200" dirty="0" smtClean="0"/>
              <a:t>Consumers need brand knowledge to establish preference for sponsor’s brands (Keller 1993); brand commitment entails preference and reluctance to seek competing brands. </a:t>
            </a:r>
          </a:p>
          <a:p>
            <a:r>
              <a:rPr lang="en-US" sz="2200" dirty="0" smtClean="0"/>
              <a:t>Sponsors benefit from strong CSR perceptions by strengthening consumer’s emotional attachment to the brand (Lichtenstein et al. 2004); consumers may transfer impressions of sponsor’s CSR efforts to commitment to sponsor’s brands.</a:t>
            </a:r>
          </a:p>
          <a:p>
            <a:r>
              <a:rPr lang="en-US" sz="2200" dirty="0" smtClean="0"/>
              <a:t>Sponsored events with a benefactor that resonates with consumers should strengthen brand commitment driven by favorable affective association consumers make about sponsor. </a:t>
            </a:r>
          </a:p>
          <a:p>
            <a:pPr>
              <a:buNone/>
            </a:pPr>
            <a:endParaRPr lang="en-US" sz="1000" dirty="0" smtClean="0"/>
          </a:p>
          <a:p>
            <a:pPr marL="0" indent="0">
              <a:lnSpc>
                <a:spcPct val="120000"/>
              </a:lnSpc>
              <a:spcBef>
                <a:spcPts val="0"/>
              </a:spcBef>
              <a:buNone/>
            </a:pPr>
            <a:r>
              <a:rPr lang="en-US" sz="2000" b="1" i="1" dirty="0" smtClean="0"/>
              <a:t>H5: </a:t>
            </a:r>
            <a:r>
              <a:rPr lang="en-US" sz="2000" i="1" dirty="0" smtClean="0"/>
              <a:t>An attendee’s knowledge of sponsor’s brand will strengthen commitment to sponsor’s brand.</a:t>
            </a:r>
            <a:r>
              <a:rPr lang="en-US" sz="2000" i="1" dirty="0"/>
              <a:t> </a:t>
            </a:r>
            <a:endParaRPr lang="en-US" sz="2000" i="1" dirty="0" smtClean="0"/>
          </a:p>
          <a:p>
            <a:pPr marL="0" indent="0">
              <a:lnSpc>
                <a:spcPct val="120000"/>
              </a:lnSpc>
              <a:spcBef>
                <a:spcPts val="0"/>
              </a:spcBef>
              <a:buNone/>
            </a:pPr>
            <a:r>
              <a:rPr lang="en-US" sz="2000" b="1" i="1" dirty="0" smtClean="0"/>
              <a:t>H6: </a:t>
            </a:r>
            <a:r>
              <a:rPr lang="en-US" sz="2000" i="1" dirty="0" smtClean="0"/>
              <a:t>An attendee’s CSR perceptions toward sponsor will strengthen commitment to sponsor’s brand.</a:t>
            </a:r>
            <a:endParaRPr lang="en-US" sz="2000" dirty="0"/>
          </a:p>
          <a:p>
            <a:pPr fontAlgn="auto">
              <a:spcAft>
                <a:spcPts val="0"/>
              </a:spcAft>
              <a:buNone/>
              <a:defRPr/>
            </a:pP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Purchase Intent</a:t>
            </a:r>
          </a:p>
        </p:txBody>
      </p:sp>
      <p:sp>
        <p:nvSpPr>
          <p:cNvPr id="3" name="Content Placeholder 2"/>
          <p:cNvSpPr>
            <a:spLocks noGrp="1"/>
          </p:cNvSpPr>
          <p:nvPr>
            <p:ph idx="1"/>
          </p:nvPr>
        </p:nvSpPr>
        <p:spPr>
          <a:xfrm>
            <a:off x="381000" y="1447800"/>
            <a:ext cx="8382000" cy="4343400"/>
          </a:xfrm>
        </p:spPr>
        <p:txBody>
          <a:bodyPr rtlCol="0">
            <a:noAutofit/>
          </a:bodyPr>
          <a:lstStyle/>
          <a:p>
            <a:r>
              <a:rPr lang="en-US" altLang="ko-KR" sz="2200" dirty="0" smtClean="0">
                <a:ea typeface="굴림" charset="-127"/>
              </a:rPr>
              <a:t>In addition to brand commitment, companies sponsor events to elicit variety of consumer responses, including increasing consumers’ willingness to buy the sponsor’s products; CSR initiatives create a corporate context for purchasing decisions (</a:t>
            </a:r>
            <a:r>
              <a:rPr lang="en-US" altLang="ko-KR" sz="2200" dirty="0" err="1" smtClean="0">
                <a:ea typeface="굴림" charset="-127"/>
              </a:rPr>
              <a:t>Pirsch</a:t>
            </a:r>
            <a:r>
              <a:rPr lang="en-US" altLang="ko-KR" sz="2200" dirty="0" smtClean="0">
                <a:ea typeface="굴림" charset="-127"/>
              </a:rPr>
              <a:t> et al. 2007).</a:t>
            </a:r>
          </a:p>
          <a:p>
            <a:r>
              <a:rPr lang="en-US" altLang="ko-KR" sz="2200" dirty="0" smtClean="0">
                <a:ea typeface="굴림" charset="-127"/>
              </a:rPr>
              <a:t>Further, a company’s efforts directly and indirectly impact consumers’ intentions to purchase its products (</a:t>
            </a:r>
            <a:r>
              <a:rPr lang="en-US" altLang="ko-KR" sz="2200" dirty="0" err="1" smtClean="0">
                <a:ea typeface="굴림" charset="-127"/>
              </a:rPr>
              <a:t>Sen</a:t>
            </a:r>
            <a:r>
              <a:rPr lang="en-US" altLang="ko-KR" sz="2200" dirty="0" smtClean="0">
                <a:ea typeface="굴림" charset="-127"/>
              </a:rPr>
              <a:t> &amp; Bhattacharya 2001); positive associations may have indirect effect on purchase intent due to greater commitment to sponsor.   </a:t>
            </a:r>
          </a:p>
          <a:p>
            <a:pPr>
              <a:buNone/>
            </a:pPr>
            <a:endParaRPr lang="en-US" sz="1000" dirty="0" smtClean="0"/>
          </a:p>
          <a:p>
            <a:pPr marL="0" indent="0">
              <a:lnSpc>
                <a:spcPct val="120000"/>
              </a:lnSpc>
              <a:spcBef>
                <a:spcPts val="0"/>
              </a:spcBef>
              <a:buNone/>
            </a:pPr>
            <a:r>
              <a:rPr lang="en-US" sz="2000" b="1" i="1" dirty="0" smtClean="0"/>
              <a:t>H7: </a:t>
            </a:r>
            <a:r>
              <a:rPr lang="en-US" sz="2000" i="1" dirty="0" smtClean="0"/>
              <a:t>An attendee’s CSR perceptions toward sponsor will increase purchase intent for sponsor’s brand.</a:t>
            </a:r>
            <a:r>
              <a:rPr lang="en-US" sz="2000" i="1" dirty="0"/>
              <a:t> </a:t>
            </a:r>
            <a:endParaRPr lang="en-US" sz="2000" i="1" dirty="0" smtClean="0"/>
          </a:p>
          <a:p>
            <a:pPr marL="0" indent="0">
              <a:lnSpc>
                <a:spcPct val="120000"/>
              </a:lnSpc>
              <a:spcBef>
                <a:spcPts val="0"/>
              </a:spcBef>
              <a:buNone/>
            </a:pPr>
            <a:r>
              <a:rPr lang="en-US" sz="2000" b="1" i="1" dirty="0" smtClean="0"/>
              <a:t>H8: </a:t>
            </a:r>
            <a:r>
              <a:rPr lang="en-US" sz="2000" i="1" dirty="0" smtClean="0"/>
              <a:t>An attendee’s commitment to sponsor’s brand will increase purchase intent for sponsor’s brand.</a:t>
            </a:r>
            <a:endParaRPr lang="en-US" sz="2000" dirty="0"/>
          </a:p>
          <a:p>
            <a:pPr fontAlgn="auto">
              <a:spcAft>
                <a:spcPts val="0"/>
              </a:spcAft>
              <a:buNone/>
              <a:defRPr/>
            </a:pPr>
            <a:endParaRPr lang="en-US" sz="2400" dirty="0" smtClean="0"/>
          </a:p>
        </p:txBody>
      </p:sp>
      <p:pic>
        <p:nvPicPr>
          <p:cNvPr id="29700" name="Picture 4" descr="http://t0.gstatic.com/images?q=tbn:ETVg30oYk3OpgM:http://www.mobilewhack.com/wp-content/uploads/2008/10/att-quickfire-1.jpg">
            <a:hlinkClick r:id="rId2"/>
          </p:cNvPr>
          <p:cNvPicPr>
            <a:picLocks noChangeAspect="1" noChangeArrowheads="1"/>
          </p:cNvPicPr>
          <p:nvPr/>
        </p:nvPicPr>
        <p:blipFill>
          <a:blip r:embed="rId3" cstate="print"/>
          <a:srcRect/>
          <a:stretch>
            <a:fillRect/>
          </a:stretch>
        </p:blipFill>
        <p:spPr bwMode="auto">
          <a:xfrm>
            <a:off x="6553200" y="5753099"/>
            <a:ext cx="1143000" cy="1104901"/>
          </a:xfrm>
          <a:prstGeom prst="rect">
            <a:avLst/>
          </a:prstGeom>
          <a:noFill/>
        </p:spPr>
      </p:pic>
      <p:pic>
        <p:nvPicPr>
          <p:cNvPr id="29702" name="Picture 6" descr="http://t1.gstatic.com/images?q=tbn:UXSZZCabf6GQKM:http://larryfire.files.wordpress.com/2009/03/iphone-atnt.jpg">
            <a:hlinkClick r:id="rId4"/>
          </p:cNvPr>
          <p:cNvPicPr>
            <a:picLocks noChangeAspect="1" noChangeArrowheads="1"/>
          </p:cNvPicPr>
          <p:nvPr/>
        </p:nvPicPr>
        <p:blipFill>
          <a:blip r:embed="rId5" cstate="print"/>
          <a:srcRect/>
          <a:stretch>
            <a:fillRect/>
          </a:stretch>
        </p:blipFill>
        <p:spPr bwMode="auto">
          <a:xfrm>
            <a:off x="4800600" y="5734050"/>
            <a:ext cx="1123950" cy="11239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Congruity</a:t>
            </a:r>
          </a:p>
        </p:txBody>
      </p:sp>
      <p:sp>
        <p:nvSpPr>
          <p:cNvPr id="3" name="Content Placeholder 2"/>
          <p:cNvSpPr>
            <a:spLocks noGrp="1"/>
          </p:cNvSpPr>
          <p:nvPr>
            <p:ph idx="1"/>
          </p:nvPr>
        </p:nvSpPr>
        <p:spPr>
          <a:xfrm>
            <a:off x="381000" y="1447800"/>
            <a:ext cx="8382000" cy="4343400"/>
          </a:xfrm>
        </p:spPr>
        <p:txBody>
          <a:bodyPr rtlCol="0">
            <a:noAutofit/>
          </a:bodyPr>
          <a:lstStyle/>
          <a:p>
            <a:r>
              <a:rPr lang="en-US" altLang="ko-KR" sz="2200" dirty="0" smtClean="0">
                <a:ea typeface="굴림" charset="-127"/>
              </a:rPr>
              <a:t>Congruity theory help explain consumers’ attitudes when event and sponsor connect; congruity is extent to which consumers’ perceive event and sponsor having similar image, values, and logical connection (Simmons &amp; Becker-Olsen 2006).</a:t>
            </a:r>
          </a:p>
          <a:p>
            <a:r>
              <a:rPr lang="en-US" altLang="ko-KR" sz="2200" dirty="0" smtClean="0">
                <a:ea typeface="굴림" charset="-127"/>
              </a:rPr>
              <a:t>Experiments on sponsorship effects show that event-sponsor congruity leads to positive attitudes </a:t>
            </a:r>
            <a:r>
              <a:rPr lang="en-US" altLang="ko-KR" sz="2200" i="1" dirty="0" smtClean="0">
                <a:ea typeface="굴림" charset="-127"/>
              </a:rPr>
              <a:t>toward sponsor </a:t>
            </a:r>
            <a:r>
              <a:rPr lang="en-US" altLang="ko-KR" sz="2200" dirty="0" smtClean="0">
                <a:ea typeface="굴림" charset="-127"/>
              </a:rPr>
              <a:t>(Ellen et al. 2000; </a:t>
            </a:r>
            <a:r>
              <a:rPr lang="en-US" altLang="ko-KR" sz="2200" dirty="0" err="1" smtClean="0">
                <a:ea typeface="굴림" charset="-127"/>
              </a:rPr>
              <a:t>Rifon</a:t>
            </a:r>
            <a:r>
              <a:rPr lang="en-US" altLang="ko-KR" sz="2200" dirty="0" smtClean="0">
                <a:ea typeface="굴림" charset="-127"/>
              </a:rPr>
              <a:t> et al. 2004); Perceived fit on a key dimension can increase sponsor brand equity and reinforce the sponsor’s positioning (Simmons &amp; Becker-Olsen 2006).</a:t>
            </a:r>
          </a:p>
          <a:p>
            <a:r>
              <a:rPr lang="en-US" altLang="ko-KR" sz="2200" dirty="0" smtClean="0">
                <a:ea typeface="굴림" charset="-127"/>
              </a:rPr>
              <a:t>We anticipate that sponsor perceptions rise when attendees’ perceive greater fit with event (H4*-H8*).</a:t>
            </a:r>
          </a:p>
          <a:p>
            <a:pPr>
              <a:buNone/>
            </a:pPr>
            <a:endParaRPr lang="en-US" sz="1000" dirty="0" smtClean="0"/>
          </a:p>
          <a:p>
            <a:pPr fontAlgn="auto">
              <a:spcAft>
                <a:spcPts val="0"/>
              </a:spcAft>
              <a:buNone/>
              <a:defRPr/>
            </a:pPr>
            <a:endParaRPr lang="en-US" sz="2400" dirty="0" smtClean="0"/>
          </a:p>
        </p:txBody>
      </p:sp>
      <p:pic>
        <p:nvPicPr>
          <p:cNvPr id="4" name="Picture 2" descr="http://t3.gstatic.com/images?q=tbn:2dOf2Cgg_KKTiM:http://www.bicycle.net/wp-content/uploads/2008/09/tour_de_georgia_logo.jpg">
            <a:hlinkClick r:id="rId2"/>
          </p:cNvPr>
          <p:cNvPicPr>
            <a:picLocks noChangeAspect="1" noChangeArrowheads="1"/>
          </p:cNvPicPr>
          <p:nvPr/>
        </p:nvPicPr>
        <p:blipFill>
          <a:blip r:embed="rId3" cstate="print"/>
          <a:srcRect/>
          <a:stretch>
            <a:fillRect/>
          </a:stretch>
        </p:blipFill>
        <p:spPr bwMode="auto">
          <a:xfrm>
            <a:off x="6553200" y="5715000"/>
            <a:ext cx="1706215" cy="11430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Shell Houston Open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Major PGA Event</a:t>
            </a:r>
          </a:p>
          <a:p>
            <a:r>
              <a:rPr lang="en-US" dirty="0" smtClean="0"/>
              <a:t>Wed-Sunday Event Measurement</a:t>
            </a:r>
          </a:p>
          <a:p>
            <a:r>
              <a:rPr lang="en-US" dirty="0" smtClean="0"/>
              <a:t>Multi Million Dollar Naming Rights</a:t>
            </a:r>
          </a:p>
          <a:p>
            <a:r>
              <a:rPr lang="en-US" dirty="0" smtClean="0"/>
              <a:t>Our goal today: Pre-test survey design</a:t>
            </a:r>
            <a:endParaRPr lang="en-US" dirty="0"/>
          </a:p>
          <a:p>
            <a:r>
              <a:rPr lang="en-US" dirty="0" smtClean="0"/>
              <a:t>Ill show you an activation </a:t>
            </a:r>
            <a:r>
              <a:rPr lang="en-US" smtClean="0"/>
              <a:t>process model</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         Field Study Research Context</a:t>
            </a:r>
          </a:p>
        </p:txBody>
      </p:sp>
      <p:sp>
        <p:nvSpPr>
          <p:cNvPr id="11267" name="Content Placeholder 2"/>
          <p:cNvSpPr>
            <a:spLocks noGrp="1"/>
          </p:cNvSpPr>
          <p:nvPr>
            <p:ph sz="half" idx="1"/>
          </p:nvPr>
        </p:nvSpPr>
        <p:spPr/>
        <p:txBody>
          <a:bodyPr>
            <a:normAutofit lnSpcReduction="10000"/>
          </a:bodyPr>
          <a:lstStyle/>
          <a:p>
            <a:pPr>
              <a:lnSpc>
                <a:spcPct val="80000"/>
              </a:lnSpc>
              <a:buClr>
                <a:schemeClr val="tx1"/>
              </a:buClr>
            </a:pPr>
            <a:r>
              <a:rPr lang="en-US" sz="2400" dirty="0" smtClean="0"/>
              <a:t>Context to examine: fit, CSR, consumer attitudes and purchase intent</a:t>
            </a:r>
          </a:p>
          <a:p>
            <a:pPr>
              <a:lnSpc>
                <a:spcPct val="80000"/>
              </a:lnSpc>
              <a:buClr>
                <a:schemeClr val="tx1"/>
              </a:buClr>
            </a:pPr>
            <a:r>
              <a:rPr lang="en-US" sz="2400" dirty="0" smtClean="0"/>
              <a:t>Event: 2007 Tour de Georgia (TDG)</a:t>
            </a:r>
          </a:p>
          <a:p>
            <a:pPr>
              <a:lnSpc>
                <a:spcPct val="80000"/>
              </a:lnSpc>
              <a:buClr>
                <a:schemeClr val="tx1"/>
              </a:buClr>
            </a:pPr>
            <a:r>
              <a:rPr lang="en-US" sz="2400" dirty="0" smtClean="0"/>
              <a:t>Presenting sponsor: AT&amp;T </a:t>
            </a:r>
          </a:p>
          <a:p>
            <a:pPr>
              <a:lnSpc>
                <a:spcPct val="80000"/>
              </a:lnSpc>
              <a:buClr>
                <a:schemeClr val="tx1"/>
              </a:buClr>
            </a:pPr>
            <a:r>
              <a:rPr lang="en-US" sz="2400" dirty="0" smtClean="0"/>
              <a:t>Beneficiary: GA Cancer Coalition</a:t>
            </a:r>
          </a:p>
          <a:p>
            <a:pPr>
              <a:lnSpc>
                <a:spcPct val="80000"/>
              </a:lnSpc>
              <a:buClr>
                <a:schemeClr val="tx1"/>
              </a:buClr>
            </a:pPr>
            <a:r>
              <a:rPr lang="en-US" sz="2400" dirty="0" smtClean="0"/>
              <a:t>As one of the premier cycling races in North America, drew an estimated 515,000 spectators</a:t>
            </a:r>
          </a:p>
          <a:p>
            <a:pPr>
              <a:lnSpc>
                <a:spcPct val="80000"/>
              </a:lnSpc>
              <a:buClr>
                <a:schemeClr val="tx1"/>
              </a:buClr>
            </a:pPr>
            <a:r>
              <a:rPr lang="en-US" sz="2400" dirty="0" smtClean="0"/>
              <a:t>Generated $27.6 million in direct economic impact to the State of Georgia </a:t>
            </a:r>
          </a:p>
          <a:p>
            <a:pPr>
              <a:lnSpc>
                <a:spcPct val="80000"/>
              </a:lnSpc>
              <a:buClr>
                <a:schemeClr val="tx1"/>
              </a:buClr>
              <a:buFont typeface="Arial" charset="0"/>
              <a:buNone/>
            </a:pPr>
            <a:endParaRPr lang="en-US" sz="2600" dirty="0" smtClean="0"/>
          </a:p>
          <a:p>
            <a:endParaRPr lang="en-US" dirty="0" smtClean="0"/>
          </a:p>
        </p:txBody>
      </p:sp>
      <p:sp>
        <p:nvSpPr>
          <p:cNvPr id="11268" name="Content Placeholder 4"/>
          <p:cNvSpPr>
            <a:spLocks noGrp="1"/>
          </p:cNvSpPr>
          <p:nvPr>
            <p:ph sz="half" idx="2"/>
          </p:nvPr>
        </p:nvSpPr>
        <p:spPr/>
        <p:txBody>
          <a:bodyPr>
            <a:normAutofit lnSpcReduction="10000"/>
          </a:bodyPr>
          <a:lstStyle/>
          <a:p>
            <a:r>
              <a:rPr lang="en-US" sz="2400" dirty="0" smtClean="0"/>
              <a:t>AT&amp;T received branding at all venues during race week, pre-event promotions, TDG website, &amp; leader jersey</a:t>
            </a:r>
          </a:p>
        </p:txBody>
      </p:sp>
      <p:pic>
        <p:nvPicPr>
          <p:cNvPr id="11269" name="Picture 12" descr="blueroom_tdgphoto.jpg"/>
          <p:cNvPicPr>
            <a:picLocks noChangeAspect="1" noChangeArrowheads="1"/>
          </p:cNvPicPr>
          <p:nvPr/>
        </p:nvPicPr>
        <p:blipFill>
          <a:blip r:embed="rId2" cstate="print"/>
          <a:srcRect/>
          <a:stretch>
            <a:fillRect/>
          </a:stretch>
        </p:blipFill>
        <p:spPr bwMode="auto">
          <a:xfrm>
            <a:off x="4876800" y="3505200"/>
            <a:ext cx="3657600" cy="2424113"/>
          </a:xfrm>
          <a:prstGeom prst="rect">
            <a:avLst/>
          </a:prstGeom>
          <a:noFill/>
          <a:ln w="9525">
            <a:noFill/>
            <a:miter lim="800000"/>
            <a:headEnd/>
            <a:tailEnd/>
          </a:ln>
        </p:spPr>
      </p:pic>
      <p:pic>
        <p:nvPicPr>
          <p:cNvPr id="6" name="Picture 2" descr="http://t0.gstatic.com/images?q=tbn:c4VYGSM1CLkBEM:http://homepage.mac.com/bdallas9/Welcome%2520to%2520Ride%2520Ventura/files/page0_blog_entry34_summary_1.jpg">
            <a:hlinkClick r:id="rId3"/>
          </p:cNvPr>
          <p:cNvPicPr>
            <a:picLocks noChangeAspect="1" noChangeArrowheads="1"/>
          </p:cNvPicPr>
          <p:nvPr/>
        </p:nvPicPr>
        <p:blipFill>
          <a:blip r:embed="rId4" cstate="print"/>
          <a:srcRect/>
          <a:stretch>
            <a:fillRect/>
          </a:stretch>
        </p:blipFill>
        <p:spPr bwMode="auto">
          <a:xfrm>
            <a:off x="609600" y="609600"/>
            <a:ext cx="1181100" cy="70485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Field Study Method &amp; Sample</a:t>
            </a:r>
          </a:p>
        </p:txBody>
      </p:sp>
      <p:sp>
        <p:nvSpPr>
          <p:cNvPr id="3" name="Content Placeholder 2"/>
          <p:cNvSpPr>
            <a:spLocks noGrp="1"/>
          </p:cNvSpPr>
          <p:nvPr>
            <p:ph idx="1"/>
          </p:nvPr>
        </p:nvSpPr>
        <p:spPr>
          <a:xfrm>
            <a:off x="457200" y="1219200"/>
            <a:ext cx="8305800" cy="4906963"/>
          </a:xfrm>
        </p:spPr>
        <p:txBody>
          <a:bodyPr rtlCol="0">
            <a:normAutofit/>
          </a:bodyPr>
          <a:lstStyle/>
          <a:p>
            <a:pPr fontAlgn="auto">
              <a:lnSpc>
                <a:spcPct val="90000"/>
              </a:lnSpc>
              <a:spcAft>
                <a:spcPts val="0"/>
              </a:spcAft>
              <a:buFont typeface="Arial" pitchFamily="34" charset="0"/>
              <a:buChar char="•"/>
              <a:defRPr/>
            </a:pPr>
            <a:r>
              <a:rPr lang="en-US" altLang="ko-KR" sz="2800" dirty="0">
                <a:ea typeface="굴림" charset="-127"/>
              </a:rPr>
              <a:t>I</a:t>
            </a:r>
            <a:r>
              <a:rPr lang="en-US" altLang="ko-KR" sz="2800" dirty="0" smtClean="0">
                <a:ea typeface="굴림" charset="-127"/>
              </a:rPr>
              <a:t>ntercept survey during 2007 TDG; s</a:t>
            </a:r>
            <a:r>
              <a:rPr lang="en-US" sz="2800" dirty="0" smtClean="0"/>
              <a:t>urveys were distributed from throughout all 12 TDG host venues</a:t>
            </a:r>
          </a:p>
          <a:p>
            <a:pPr fontAlgn="auto">
              <a:lnSpc>
                <a:spcPct val="90000"/>
              </a:lnSpc>
              <a:spcAft>
                <a:spcPts val="0"/>
              </a:spcAft>
              <a:buFont typeface="Arial" pitchFamily="34" charset="0"/>
              <a:buChar char="•"/>
              <a:defRPr/>
            </a:pPr>
            <a:r>
              <a:rPr lang="en-US" altLang="ko-KR" sz="2800" dirty="0" smtClean="0">
                <a:ea typeface="굴림" charset="-127"/>
              </a:rPr>
              <a:t>After eliminating incompletes or unreliable surveys n=</a:t>
            </a:r>
            <a:r>
              <a:rPr lang="en-US" altLang="ko-KR" sz="2800" b="1" i="1" dirty="0" smtClean="0">
                <a:ea typeface="굴림" charset="-127"/>
              </a:rPr>
              <a:t>1,615!</a:t>
            </a:r>
            <a:endParaRPr lang="en-US" altLang="ko-KR" sz="2800" dirty="0" smtClean="0">
              <a:ea typeface="굴림" charset="-127"/>
            </a:endParaRPr>
          </a:p>
          <a:p>
            <a:pPr fontAlgn="auto">
              <a:lnSpc>
                <a:spcPct val="90000"/>
              </a:lnSpc>
              <a:spcAft>
                <a:spcPts val="0"/>
              </a:spcAft>
              <a:buFont typeface="Arial" pitchFamily="34" charset="0"/>
              <a:buChar char="•"/>
              <a:defRPr/>
            </a:pPr>
            <a:r>
              <a:rPr lang="en-US" sz="2800" dirty="0" smtClean="0">
                <a:cs typeface="Times New Roman" pitchFamily="18" charset="0"/>
              </a:rPr>
              <a:t>44% are 20-39 years old, 54.9%</a:t>
            </a:r>
            <a:r>
              <a:rPr lang="en-US" sz="2800" dirty="0" smtClean="0">
                <a:ea typeface="Arial Unicode MS" pitchFamily="34" charset="-128"/>
                <a:cs typeface="Arial Unicode MS" pitchFamily="34" charset="-128"/>
              </a:rPr>
              <a:t> male</a:t>
            </a:r>
          </a:p>
          <a:p>
            <a:pPr fontAlgn="auto">
              <a:lnSpc>
                <a:spcPct val="90000"/>
              </a:lnSpc>
              <a:spcAft>
                <a:spcPts val="0"/>
              </a:spcAft>
              <a:buClr>
                <a:schemeClr val="tx1"/>
              </a:buClr>
              <a:buFont typeface="Arial" pitchFamily="34" charset="0"/>
              <a:buChar char="•"/>
              <a:defRPr/>
            </a:pPr>
            <a:r>
              <a:rPr lang="en-US" sz="2800" dirty="0" smtClean="0">
                <a:ea typeface="Arial Unicode MS" pitchFamily="34" charset="-128"/>
                <a:cs typeface="Arial Unicode MS" pitchFamily="34" charset="-128"/>
              </a:rPr>
              <a:t>52.8% reported annual household incomes exceeding $60,000; 21% &gt; $100,000</a:t>
            </a:r>
          </a:p>
          <a:p>
            <a:pPr fontAlgn="auto">
              <a:lnSpc>
                <a:spcPct val="90000"/>
              </a:lnSpc>
              <a:spcAft>
                <a:spcPts val="0"/>
              </a:spcAft>
              <a:buClr>
                <a:schemeClr val="tx1"/>
              </a:buClr>
              <a:buFont typeface="Arial" pitchFamily="34" charset="0"/>
              <a:buChar char="•"/>
              <a:defRPr/>
            </a:pPr>
            <a:r>
              <a:rPr lang="en-US" sz="2800" dirty="0" smtClean="0">
                <a:ea typeface="Arial Unicode MS" pitchFamily="34" charset="-128"/>
                <a:cs typeface="Arial Unicode MS" pitchFamily="34" charset="-128"/>
              </a:rPr>
              <a:t>41.4% traveled from another state or country to attend TDG</a:t>
            </a:r>
            <a:endParaRPr lang="en-US" sz="2800" dirty="0" smtClean="0">
              <a:cs typeface="Times New Roman" pitchFamily="18" charset="0"/>
            </a:endParaRPr>
          </a:p>
          <a:p>
            <a:pPr fontAlgn="auto">
              <a:spcAft>
                <a:spcPts val="0"/>
              </a:spcAft>
              <a:buFont typeface="Arial" pitchFamily="34" charset="0"/>
              <a:buChar char="•"/>
              <a:defRPr/>
            </a:pPr>
            <a:endParaRPr lang="en-US" dirty="0" smtClean="0"/>
          </a:p>
        </p:txBody>
      </p:sp>
      <p:pic>
        <p:nvPicPr>
          <p:cNvPr id="7" name="Picture 6" descr="the%20starting%20gate-Tour%20de%20Georgia%20stage%20six-300.jpg"/>
          <p:cNvPicPr>
            <a:picLocks noChangeAspect="1"/>
          </p:cNvPicPr>
          <p:nvPr/>
        </p:nvPicPr>
        <p:blipFill>
          <a:blip r:embed="rId2" cstate="print"/>
          <a:stretch>
            <a:fillRect/>
          </a:stretch>
        </p:blipFill>
        <p:spPr>
          <a:xfrm>
            <a:off x="2971800" y="4800600"/>
            <a:ext cx="3391319" cy="2057400"/>
          </a:xfrm>
          <a:prstGeom prst="rect">
            <a:avLst/>
          </a:prstGeom>
        </p:spPr>
      </p:pic>
      <p:pic>
        <p:nvPicPr>
          <p:cNvPr id="26628" name="Picture 4" descr="http://t0.gstatic.com/images?q=tbn:sAp4VtRm247GtM:http://www.bikingbis.com/_photos/TourdeGeorgia.sized.PNG">
            <a:hlinkClick r:id="rId3"/>
          </p:cNvPr>
          <p:cNvPicPr>
            <a:picLocks noChangeAspect="1" noChangeArrowheads="1"/>
          </p:cNvPicPr>
          <p:nvPr/>
        </p:nvPicPr>
        <p:blipFill>
          <a:blip r:embed="rId4" cstate="print"/>
          <a:srcRect/>
          <a:stretch>
            <a:fillRect/>
          </a:stretch>
        </p:blipFill>
        <p:spPr bwMode="auto">
          <a:xfrm>
            <a:off x="6934200" y="5181600"/>
            <a:ext cx="1371600" cy="137160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Measurement &amp; Scale Items</a:t>
            </a:r>
            <a:endParaRPr lang="en-US" dirty="0"/>
          </a:p>
        </p:txBody>
      </p:sp>
      <p:sp>
        <p:nvSpPr>
          <p:cNvPr id="18433" name="Rectangle 1"/>
          <p:cNvSpPr>
            <a:spLocks noChangeArrowheads="1"/>
          </p:cNvSpPr>
          <p:nvPr/>
        </p:nvSpPr>
        <p:spPr bwMode="auto">
          <a:xfrm>
            <a:off x="0" y="1500931"/>
            <a:ext cx="8763000" cy="4770537"/>
          </a:xfrm>
          <a:prstGeom prst="rect">
            <a:avLst/>
          </a:prstGeom>
          <a:noFill/>
          <a:ln w="9525">
            <a:noFill/>
            <a:miter lim="800000"/>
            <a:headEnd/>
            <a:tailEnd/>
          </a:ln>
          <a:effectLst/>
        </p:spPr>
        <p:txBody>
          <a:bodyPr vert="horz" wrap="square" lIns="685584" tIns="0" rIns="0" bIns="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cs typeface="Times New Roman" pitchFamily="18" charset="0"/>
              </a:rPr>
              <a:t>All constructs used 5-point </a:t>
            </a:r>
            <a:r>
              <a:rPr kumimoji="0" lang="en-US" sz="2000" b="0" i="0" u="none" strike="noStrike" cap="none" normalizeH="0" baseline="0" dirty="0" err="1" smtClean="0">
                <a:ln>
                  <a:noFill/>
                </a:ln>
                <a:solidFill>
                  <a:schemeClr val="tx1"/>
                </a:solidFill>
                <a:effectLst/>
                <a:cs typeface="Times New Roman" pitchFamily="18" charset="0"/>
              </a:rPr>
              <a:t>Likert</a:t>
            </a:r>
            <a:r>
              <a:rPr kumimoji="0" lang="en-US" sz="2000" b="0" i="0" u="none" strike="noStrike" cap="none" normalizeH="0" baseline="0" dirty="0" smtClean="0">
                <a:ln>
                  <a:noFill/>
                </a:ln>
                <a:solidFill>
                  <a:schemeClr val="tx1"/>
                </a:solidFill>
                <a:effectLst/>
                <a:cs typeface="Times New Roman" pitchFamily="18" charset="0"/>
              </a:rPr>
              <a:t>-type scales, anchored by 1=strongly disagree/ 5=strongly agree: </a:t>
            </a:r>
          </a:p>
          <a:p>
            <a:pPr marR="0" lvl="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cs typeface="Times New Roman" pitchFamily="18" charset="0"/>
            </a:endParaRPr>
          </a:p>
          <a:p>
            <a:pPr marL="347472" marR="0" lvl="0" indent="-347472"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cs typeface="Times New Roman" pitchFamily="18" charset="0"/>
              </a:rPr>
              <a:t>Adapted Lichtenstein et al.’s (2004) 5-item scale to measure CSR perceptions </a:t>
            </a:r>
            <a:endParaRPr kumimoji="0" lang="en-US" sz="2000" b="1" i="0" u="none" strike="noStrike" cap="none" normalizeH="0" baseline="0" dirty="0" smtClean="0">
              <a:ln>
                <a:noFill/>
              </a:ln>
              <a:solidFill>
                <a:schemeClr val="tx1"/>
              </a:solidFill>
              <a:effectLst/>
              <a:cs typeface="Times New Roman" pitchFamily="18" charset="0"/>
            </a:endParaRPr>
          </a:p>
          <a:p>
            <a:pPr marL="347472" marR="0" lvl="0" indent="-347472"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cs typeface="Times New Roman" pitchFamily="18" charset="0"/>
              </a:rPr>
              <a:t>Lumpkin &amp; Darden (1989) provided the 3 measures of Activeness in Event Domain </a:t>
            </a:r>
            <a:endParaRPr kumimoji="0" lang="en-US" sz="2000" b="1" i="0" u="none" strike="noStrike" cap="none" normalizeH="0" baseline="0" dirty="0" smtClean="0">
              <a:ln>
                <a:noFill/>
              </a:ln>
              <a:solidFill>
                <a:schemeClr val="tx1"/>
              </a:solidFill>
              <a:effectLst/>
              <a:cs typeface="Times New Roman" pitchFamily="18" charset="0"/>
            </a:endParaRPr>
          </a:p>
          <a:p>
            <a:pPr marL="347472" marR="0" lvl="0" indent="-347472"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chemeClr val="tx1"/>
                </a:solidFill>
                <a:effectLst/>
                <a:cs typeface="Times New Roman" pitchFamily="18" charset="0"/>
              </a:rPr>
              <a:t>Chandon</a:t>
            </a:r>
            <a:r>
              <a:rPr kumimoji="0" lang="en-US" sz="2000" b="0" i="0" u="none" strike="noStrike" cap="none" normalizeH="0" baseline="0" dirty="0" smtClean="0">
                <a:ln>
                  <a:noFill/>
                </a:ln>
                <a:solidFill>
                  <a:schemeClr val="tx1"/>
                </a:solidFill>
                <a:effectLst/>
                <a:cs typeface="Times New Roman" pitchFamily="18" charset="0"/>
              </a:rPr>
              <a:t> et al. (2000) developed the separate 3</a:t>
            </a:r>
            <a:r>
              <a:rPr lang="en-US" sz="2000" dirty="0" smtClean="0">
                <a:cs typeface="Times New Roman" pitchFamily="18" charset="0"/>
              </a:rPr>
              <a:t>-</a:t>
            </a:r>
            <a:r>
              <a:rPr kumimoji="0" lang="en-US" sz="2000" b="0" i="0" u="none" strike="noStrike" cap="none" normalizeH="0" dirty="0" smtClean="0">
                <a:ln>
                  <a:noFill/>
                </a:ln>
                <a:solidFill>
                  <a:schemeClr val="tx1"/>
                </a:solidFill>
                <a:effectLst/>
                <a:cs typeface="Times New Roman" pitchFamily="18" charset="0"/>
              </a:rPr>
              <a:t>item </a:t>
            </a:r>
            <a:r>
              <a:rPr kumimoji="0" lang="en-US" sz="2000" b="0" i="0" u="none" strike="noStrike" cap="none" normalizeH="0" baseline="0" dirty="0" smtClean="0">
                <a:ln>
                  <a:noFill/>
                </a:ln>
                <a:solidFill>
                  <a:schemeClr val="tx1"/>
                </a:solidFill>
                <a:effectLst/>
                <a:cs typeface="Times New Roman" pitchFamily="18" charset="0"/>
              </a:rPr>
              <a:t>scales used to measure Event Entertainment and Attitude toward the Event </a:t>
            </a:r>
            <a:endParaRPr kumimoji="0" lang="en-US" sz="2000" b="1" i="0" u="none" strike="noStrike" cap="none" normalizeH="0" baseline="0" dirty="0" smtClean="0">
              <a:ln>
                <a:noFill/>
              </a:ln>
              <a:solidFill>
                <a:schemeClr val="tx1"/>
              </a:solidFill>
              <a:effectLst/>
              <a:cs typeface="Times New Roman" pitchFamily="18" charset="0"/>
            </a:endParaRPr>
          </a:p>
          <a:p>
            <a:pPr marL="347472" marR="0" lvl="0" indent="-347472"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cs typeface="Times New Roman" pitchFamily="18" charset="0"/>
              </a:rPr>
              <a:t>Adapted Bloch et al.’s (1989) 3-item scale to measure Brand Knowledge </a:t>
            </a:r>
            <a:endParaRPr kumimoji="0" lang="en-US" sz="2000" b="1" i="0" u="none" strike="noStrike" cap="none" normalizeH="0" baseline="0" dirty="0" smtClean="0">
              <a:ln>
                <a:noFill/>
              </a:ln>
              <a:solidFill>
                <a:schemeClr val="tx1"/>
              </a:solidFill>
              <a:effectLst/>
              <a:cs typeface="Times New Roman" pitchFamily="18" charset="0"/>
            </a:endParaRPr>
          </a:p>
          <a:p>
            <a:pPr marL="347472" marR="0" lvl="0" indent="-347472"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chemeClr val="tx1"/>
                </a:solidFill>
                <a:effectLst/>
                <a:cs typeface="Times New Roman" pitchFamily="18" charset="0"/>
              </a:rPr>
              <a:t>Yoo</a:t>
            </a:r>
            <a:r>
              <a:rPr kumimoji="0" lang="en-US" sz="2000" b="0" i="0" u="none" strike="noStrike" cap="none" normalizeH="0" baseline="0" dirty="0" smtClean="0">
                <a:ln>
                  <a:noFill/>
                </a:ln>
                <a:solidFill>
                  <a:schemeClr val="tx1"/>
                </a:solidFill>
                <a:effectLst/>
                <a:cs typeface="Times New Roman" pitchFamily="18" charset="0"/>
              </a:rPr>
              <a:t> et al. (2000) provided the 3-item</a:t>
            </a:r>
            <a:r>
              <a:rPr kumimoji="0" lang="en-US" sz="2000" b="0" i="0" u="none" strike="noStrike" cap="none" normalizeH="0" dirty="0" smtClean="0">
                <a:ln>
                  <a:noFill/>
                </a:ln>
                <a:solidFill>
                  <a:schemeClr val="tx1"/>
                </a:solidFill>
                <a:effectLst/>
                <a:cs typeface="Times New Roman" pitchFamily="18" charset="0"/>
              </a:rPr>
              <a:t> </a:t>
            </a:r>
            <a:r>
              <a:rPr kumimoji="0" lang="en-US" sz="2000" b="0" i="0" u="none" strike="noStrike" cap="none" normalizeH="0" baseline="0" dirty="0" smtClean="0">
                <a:ln>
                  <a:noFill/>
                </a:ln>
                <a:solidFill>
                  <a:schemeClr val="tx1"/>
                </a:solidFill>
                <a:effectLst/>
                <a:cs typeface="Times New Roman" pitchFamily="18" charset="0"/>
              </a:rPr>
              <a:t>scale that measure Brand Commitment </a:t>
            </a:r>
            <a:endParaRPr kumimoji="0" lang="en-US" sz="2000" b="1" i="0" u="none" strike="noStrike" cap="none" normalizeH="0" baseline="0" dirty="0" smtClean="0">
              <a:ln>
                <a:noFill/>
              </a:ln>
              <a:solidFill>
                <a:schemeClr val="tx1"/>
              </a:solidFill>
              <a:effectLst/>
              <a:cs typeface="Times New Roman" pitchFamily="18" charset="0"/>
            </a:endParaRPr>
          </a:p>
          <a:p>
            <a:pPr marL="347472" lvl="0" indent="-347472" eaLnBrk="0" fontAlgn="base" hangingPunct="0">
              <a:spcBef>
                <a:spcPct val="0"/>
              </a:spcBef>
              <a:spcAft>
                <a:spcPct val="0"/>
              </a:spcAft>
              <a:buFontTx/>
              <a:buChar char="•"/>
            </a:pPr>
            <a:r>
              <a:rPr lang="en-US" sz="2000" dirty="0" smtClean="0">
                <a:cs typeface="Times New Roman" pitchFamily="18" charset="0"/>
              </a:rPr>
              <a:t>Adapted Baker &amp; Churchill (1977) 4-item scale to meas</a:t>
            </a:r>
            <a:r>
              <a:rPr kumimoji="0" lang="en-US" sz="2000" b="0" i="0" u="none" strike="noStrike" cap="none" normalizeH="0" baseline="0" dirty="0" smtClean="0">
                <a:ln>
                  <a:noFill/>
                </a:ln>
                <a:solidFill>
                  <a:schemeClr val="tx1"/>
                </a:solidFill>
                <a:effectLst/>
                <a:cs typeface="Times New Roman" pitchFamily="18" charset="0"/>
              </a:rPr>
              <a:t>ure Purchase Intent</a:t>
            </a:r>
          </a:p>
          <a:p>
            <a:pPr marL="347472" lvl="0" indent="-347472" eaLnBrk="0" fontAlgn="base" hangingPunct="0">
              <a:spcBef>
                <a:spcPct val="0"/>
              </a:spcBef>
              <a:spcAft>
                <a:spcPct val="0"/>
              </a:spcAft>
              <a:buFontTx/>
              <a:buChar char="•"/>
            </a:pPr>
            <a:r>
              <a:rPr lang="en-US" sz="2000" dirty="0" smtClean="0">
                <a:cs typeface="Times New Roman" pitchFamily="18" charset="0"/>
              </a:rPr>
              <a:t>Modified 5-item scale tapping Event-Sponsor Congruity from Speed &amp; Thompson (2000)</a:t>
            </a:r>
            <a:endParaRPr kumimoji="0" lang="en-US" sz="2000" b="1" i="0" u="none" strike="noStrike" cap="none" normalizeH="0" baseline="0" dirty="0" smtClean="0">
              <a:ln>
                <a:noFill/>
              </a:ln>
              <a:solidFill>
                <a:schemeClr val="tx1"/>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5602" name="Picture 2" descr="http://t0.gstatic.com/images?q=tbn:pJ_wwXOWfIFaSM:http://www.bicycling.com/images/cma/08TDG_podium.jpg">
            <a:hlinkClick r:id="rId2"/>
          </p:cNvPr>
          <p:cNvPicPr>
            <a:picLocks noChangeAspect="1" noChangeArrowheads="1"/>
          </p:cNvPicPr>
          <p:nvPr/>
        </p:nvPicPr>
        <p:blipFill>
          <a:blip r:embed="rId3" cstate="print"/>
          <a:srcRect/>
          <a:stretch>
            <a:fillRect/>
          </a:stretch>
        </p:blipFill>
        <p:spPr bwMode="auto">
          <a:xfrm>
            <a:off x="-1" y="0"/>
            <a:ext cx="1219199" cy="1219200"/>
          </a:xfrm>
          <a:prstGeom prst="rect">
            <a:avLst/>
          </a:prstGeom>
          <a:noFill/>
        </p:spPr>
      </p:pic>
      <p:pic>
        <p:nvPicPr>
          <p:cNvPr id="25604" name="Picture 4" descr="http://t1.gstatic.com/images?q=tbn:vz0ZwkV1I9vBUM:http://www.choa.org/images/logos/TourDeGA.jpg">
            <a:hlinkClick r:id="rId4"/>
          </p:cNvPr>
          <p:cNvPicPr>
            <a:picLocks noChangeAspect="1" noChangeArrowheads="1"/>
          </p:cNvPicPr>
          <p:nvPr/>
        </p:nvPicPr>
        <p:blipFill>
          <a:blip r:embed="rId5" cstate="print"/>
          <a:srcRect/>
          <a:stretch>
            <a:fillRect/>
          </a:stretch>
        </p:blipFill>
        <p:spPr bwMode="auto">
          <a:xfrm>
            <a:off x="6553200" y="5867401"/>
            <a:ext cx="1440870" cy="990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smtClean="0"/>
              <a:t>Structural Model Results</a:t>
            </a:r>
            <a:endParaRPr lang="en-US" dirty="0"/>
          </a:p>
        </p:txBody>
      </p:sp>
      <p:sp>
        <p:nvSpPr>
          <p:cNvPr id="20" name="Content Placeholder 19"/>
          <p:cNvSpPr>
            <a:spLocks noGrp="1"/>
          </p:cNvSpPr>
          <p:nvPr>
            <p:ph sz="half" idx="1"/>
          </p:nvPr>
        </p:nvSpPr>
        <p:spPr>
          <a:xfrm>
            <a:off x="990600" y="1600201"/>
            <a:ext cx="7010400" cy="4495799"/>
          </a:xfrm>
        </p:spPr>
        <p:txBody>
          <a:bodyPr>
            <a:normAutofit fontScale="47500" lnSpcReduction="20000"/>
          </a:bodyPr>
          <a:lstStyle/>
          <a:p>
            <a:pPr>
              <a:buNone/>
            </a:pPr>
            <a:r>
              <a:rPr lang="en-US" sz="2900" u="sng" dirty="0" smtClean="0"/>
              <a:t>Hypothesis</a:t>
            </a:r>
          </a:p>
          <a:p>
            <a:pPr>
              <a:buNone/>
            </a:pPr>
            <a:endParaRPr lang="en-US" sz="2900" b="1" dirty="0" smtClean="0"/>
          </a:p>
          <a:p>
            <a:pPr>
              <a:buNone/>
            </a:pPr>
            <a:r>
              <a:rPr lang="en-US" sz="2900" b="1" dirty="0" smtClean="0"/>
              <a:t>H1: </a:t>
            </a:r>
            <a:r>
              <a:rPr lang="en-US" sz="2900" b="1" dirty="0"/>
              <a:t>Event Entertainment </a:t>
            </a:r>
            <a:r>
              <a:rPr lang="en-US" sz="2900" b="1" dirty="0">
                <a:sym typeface="Wingdings"/>
              </a:rPr>
              <a:t></a:t>
            </a:r>
            <a:r>
              <a:rPr lang="en-US" sz="2900" b="1" dirty="0"/>
              <a:t> Attitude toward </a:t>
            </a:r>
            <a:r>
              <a:rPr lang="en-US" sz="2900" b="1" dirty="0" smtClean="0"/>
              <a:t>Event </a:t>
            </a:r>
            <a:r>
              <a:rPr lang="en-US" sz="2900" b="1" dirty="0"/>
              <a:t>	</a:t>
            </a:r>
            <a:r>
              <a:rPr lang="en-US" sz="2900" b="1" dirty="0" smtClean="0"/>
              <a:t> </a:t>
            </a:r>
            <a:endParaRPr lang="en-US" sz="2900" b="1" u="sng" dirty="0"/>
          </a:p>
          <a:p>
            <a:pPr>
              <a:buNone/>
            </a:pPr>
            <a:endParaRPr lang="en-US" sz="2900" b="1" dirty="0" smtClean="0"/>
          </a:p>
          <a:p>
            <a:pPr>
              <a:buNone/>
            </a:pPr>
            <a:r>
              <a:rPr lang="en-US" sz="2900" b="1" dirty="0" smtClean="0"/>
              <a:t>H2: </a:t>
            </a:r>
            <a:r>
              <a:rPr lang="en-US" sz="2900" b="1" dirty="0"/>
              <a:t>Activeness in Event </a:t>
            </a:r>
            <a:r>
              <a:rPr lang="en-US" sz="2900" b="1" dirty="0" smtClean="0"/>
              <a:t>Domain</a:t>
            </a:r>
            <a:r>
              <a:rPr lang="en-US" sz="2900" b="1" dirty="0" smtClean="0">
                <a:sym typeface="Wingdings"/>
              </a:rPr>
              <a:t></a:t>
            </a:r>
            <a:r>
              <a:rPr lang="en-US" sz="2900" b="1" dirty="0" smtClean="0"/>
              <a:t> </a:t>
            </a:r>
            <a:r>
              <a:rPr lang="en-US" sz="2900" b="1" dirty="0"/>
              <a:t>Attitude toward </a:t>
            </a:r>
            <a:r>
              <a:rPr lang="en-US" sz="2900" b="1" dirty="0" smtClean="0"/>
              <a:t>Event</a:t>
            </a:r>
            <a:r>
              <a:rPr lang="en-US" sz="2900" b="1" dirty="0"/>
              <a:t>	</a:t>
            </a:r>
            <a:endParaRPr lang="en-US" sz="2900" b="1" dirty="0" smtClean="0"/>
          </a:p>
          <a:p>
            <a:pPr>
              <a:buNone/>
            </a:pPr>
            <a:r>
              <a:rPr lang="en-US" sz="2900" b="1" dirty="0"/>
              <a:t>	</a:t>
            </a:r>
            <a:endParaRPr lang="en-US" sz="2900" b="1" dirty="0" smtClean="0"/>
          </a:p>
          <a:p>
            <a:pPr>
              <a:buNone/>
            </a:pPr>
            <a:r>
              <a:rPr lang="en-US" sz="2900" b="1" dirty="0" smtClean="0"/>
              <a:t>H3: </a:t>
            </a:r>
            <a:r>
              <a:rPr lang="en-US" sz="2900" b="1" dirty="0"/>
              <a:t>Attitude </a:t>
            </a:r>
            <a:r>
              <a:rPr lang="en-US" sz="2900" b="1" dirty="0" smtClean="0"/>
              <a:t>toward Event </a:t>
            </a:r>
            <a:r>
              <a:rPr lang="en-US" sz="2900" b="1" dirty="0">
                <a:sym typeface="Wingdings"/>
              </a:rPr>
              <a:t></a:t>
            </a:r>
            <a:r>
              <a:rPr lang="en-US" sz="2900" b="1" dirty="0"/>
              <a:t> Sponsor’s </a:t>
            </a:r>
            <a:r>
              <a:rPr lang="en-US" sz="2900" b="1" dirty="0" smtClean="0"/>
              <a:t>CSR</a:t>
            </a:r>
          </a:p>
          <a:p>
            <a:pPr>
              <a:buNone/>
            </a:pPr>
            <a:r>
              <a:rPr lang="en-US" sz="2900" b="1" dirty="0" smtClean="0"/>
              <a:t>   </a:t>
            </a:r>
            <a:r>
              <a:rPr lang="en-US" sz="2900" b="1" dirty="0"/>
              <a:t>	</a:t>
            </a:r>
            <a:endParaRPr lang="en-US" sz="2900" b="1" u="sng" dirty="0"/>
          </a:p>
          <a:p>
            <a:pPr>
              <a:buNone/>
            </a:pPr>
            <a:r>
              <a:rPr lang="en-US" sz="2900" b="1" dirty="0" smtClean="0"/>
              <a:t>H4: </a:t>
            </a:r>
            <a:r>
              <a:rPr lang="en-US" sz="2900" b="1" dirty="0"/>
              <a:t>Brand Knowledge</a:t>
            </a:r>
            <a:r>
              <a:rPr lang="en-US" sz="2900" b="1" dirty="0">
                <a:sym typeface="Wingdings"/>
              </a:rPr>
              <a:t></a:t>
            </a:r>
            <a:r>
              <a:rPr lang="en-US" sz="2900" b="1" dirty="0"/>
              <a:t> Sponsor’s </a:t>
            </a:r>
            <a:r>
              <a:rPr lang="en-US" sz="2900" b="1" dirty="0" smtClean="0"/>
              <a:t>CSR</a:t>
            </a:r>
          </a:p>
          <a:p>
            <a:pPr>
              <a:buNone/>
            </a:pPr>
            <a:r>
              <a:rPr lang="en-US" sz="2900" b="1" dirty="0"/>
              <a:t>		</a:t>
            </a:r>
            <a:endParaRPr lang="en-US" sz="2900" b="1" u="sng" dirty="0"/>
          </a:p>
          <a:p>
            <a:pPr>
              <a:buNone/>
            </a:pPr>
            <a:r>
              <a:rPr lang="en-US" sz="2900" b="1" dirty="0" smtClean="0"/>
              <a:t>H5: Brand Knowledge</a:t>
            </a:r>
            <a:r>
              <a:rPr lang="en-US" sz="2900" b="1" dirty="0" smtClean="0">
                <a:sym typeface="Wingdings"/>
              </a:rPr>
              <a:t></a:t>
            </a:r>
            <a:r>
              <a:rPr lang="en-US" sz="2900" b="1" dirty="0" smtClean="0"/>
              <a:t> Brand Commitment	</a:t>
            </a:r>
            <a:endParaRPr lang="en-US" sz="2900" b="1" u="sng" dirty="0"/>
          </a:p>
          <a:p>
            <a:endParaRPr lang="en-US" sz="2900" b="1" dirty="0" smtClean="0"/>
          </a:p>
          <a:p>
            <a:pPr>
              <a:buNone/>
            </a:pPr>
            <a:r>
              <a:rPr lang="en-US" sz="2900" b="1" dirty="0" smtClean="0"/>
              <a:t>H6: </a:t>
            </a:r>
            <a:r>
              <a:rPr lang="en-US" sz="2900" b="1" dirty="0"/>
              <a:t>Sponsor’s </a:t>
            </a:r>
            <a:r>
              <a:rPr lang="en-US" sz="2900" b="1" dirty="0" smtClean="0"/>
              <a:t>CSR </a:t>
            </a:r>
            <a:r>
              <a:rPr lang="en-US" sz="2900" b="1" dirty="0">
                <a:sym typeface="Wingdings"/>
              </a:rPr>
              <a:t></a:t>
            </a:r>
            <a:r>
              <a:rPr lang="en-US" sz="2900" b="1" dirty="0"/>
              <a:t> Brand Commitment	</a:t>
            </a:r>
            <a:endParaRPr lang="en-US" sz="2900" b="1" u="sng" dirty="0"/>
          </a:p>
          <a:p>
            <a:endParaRPr lang="en-US" sz="2900" b="1" dirty="0" smtClean="0"/>
          </a:p>
          <a:p>
            <a:pPr>
              <a:buNone/>
            </a:pPr>
            <a:r>
              <a:rPr lang="en-US" sz="2900" b="1" dirty="0" smtClean="0"/>
              <a:t>H7: </a:t>
            </a:r>
            <a:r>
              <a:rPr lang="en-US" sz="2900" b="1" dirty="0"/>
              <a:t>Sponsor’s </a:t>
            </a:r>
            <a:r>
              <a:rPr lang="en-US" sz="2900" b="1" dirty="0" smtClean="0"/>
              <a:t>CSR </a:t>
            </a:r>
            <a:r>
              <a:rPr lang="en-US" sz="2900" b="1" dirty="0" smtClean="0">
                <a:sym typeface="Wingdings"/>
              </a:rPr>
              <a:t></a:t>
            </a:r>
            <a:r>
              <a:rPr lang="en-US" sz="2900" b="1" dirty="0" smtClean="0"/>
              <a:t>Purchase </a:t>
            </a:r>
            <a:r>
              <a:rPr lang="en-US" sz="2900" b="1" dirty="0"/>
              <a:t>Intent	          </a:t>
            </a:r>
            <a:endParaRPr lang="en-US" sz="2900" b="1" u="sng" dirty="0"/>
          </a:p>
          <a:p>
            <a:pPr>
              <a:buNone/>
            </a:pPr>
            <a:endParaRPr lang="en-US" sz="2900" b="1" dirty="0" smtClean="0"/>
          </a:p>
          <a:p>
            <a:pPr>
              <a:buNone/>
            </a:pPr>
            <a:r>
              <a:rPr lang="en-US" sz="2900" b="1" dirty="0" smtClean="0"/>
              <a:t>H8: </a:t>
            </a:r>
            <a:r>
              <a:rPr lang="en-US" sz="2900" b="1" dirty="0"/>
              <a:t>Brand Commitment </a:t>
            </a:r>
            <a:r>
              <a:rPr lang="en-US" sz="2900" b="1" dirty="0" smtClean="0"/>
              <a:t>to </a:t>
            </a:r>
            <a:r>
              <a:rPr lang="en-US" sz="2900" b="1" dirty="0"/>
              <a:t>Sponsor </a:t>
            </a:r>
            <a:r>
              <a:rPr lang="en-US" sz="2900" b="1" dirty="0">
                <a:sym typeface="Wingdings"/>
              </a:rPr>
              <a:t></a:t>
            </a:r>
            <a:r>
              <a:rPr lang="en-US" sz="2900" b="1" dirty="0"/>
              <a:t> Purchase </a:t>
            </a:r>
            <a:r>
              <a:rPr lang="en-US" sz="2900" b="1" dirty="0" smtClean="0"/>
              <a:t>Intent</a:t>
            </a:r>
          </a:p>
          <a:p>
            <a:pPr>
              <a:buNone/>
            </a:pPr>
            <a:endParaRPr lang="en-US" sz="2900" b="1" dirty="0" smtClean="0"/>
          </a:p>
          <a:p>
            <a:pPr>
              <a:buNone/>
            </a:pPr>
            <a:endParaRPr lang="en-US" sz="2900" b="1" dirty="0" smtClean="0"/>
          </a:p>
          <a:p>
            <a:pPr marL="0" indent="0">
              <a:buNone/>
            </a:pPr>
            <a:r>
              <a:rPr lang="en-US" sz="2900" b="1" dirty="0" smtClean="0"/>
              <a:t>Structural model results: NFI=.99; NNFI=.99, CFI=.99; IFI=.99, RMSEA=.071; and SRMR=.035</a:t>
            </a:r>
            <a:r>
              <a:rPr lang="en-US" sz="2900" i="1" dirty="0" smtClean="0"/>
              <a:t> </a:t>
            </a:r>
            <a:r>
              <a:rPr lang="en-US" sz="2900" b="1" i="1" dirty="0" smtClean="0"/>
              <a:t>**p</a:t>
            </a:r>
            <a:r>
              <a:rPr lang="en-US" sz="2900" b="1" dirty="0" smtClean="0"/>
              <a:t> &lt; .001</a:t>
            </a:r>
            <a:r>
              <a:rPr lang="en-US" sz="2900" b="1" dirty="0"/>
              <a:t>	</a:t>
            </a:r>
            <a:endParaRPr lang="en-US" sz="2900" b="1" dirty="0" smtClean="0"/>
          </a:p>
          <a:p>
            <a:pPr>
              <a:buNone/>
            </a:pPr>
            <a:endParaRPr lang="en-US" sz="1900" b="1" u="sng" dirty="0"/>
          </a:p>
          <a:p>
            <a:pPr>
              <a:buNone/>
            </a:pPr>
            <a:endParaRPr lang="en-US" dirty="0"/>
          </a:p>
        </p:txBody>
      </p:sp>
      <p:sp>
        <p:nvSpPr>
          <p:cNvPr id="22" name="Content Placeholder 21"/>
          <p:cNvSpPr>
            <a:spLocks noGrp="1"/>
          </p:cNvSpPr>
          <p:nvPr>
            <p:ph sz="half" idx="2"/>
          </p:nvPr>
        </p:nvSpPr>
        <p:spPr>
          <a:xfrm>
            <a:off x="5486400" y="1676400"/>
            <a:ext cx="2590800" cy="4267200"/>
          </a:xfrm>
        </p:spPr>
        <p:txBody>
          <a:bodyPr>
            <a:normAutofit fontScale="47500" lnSpcReduction="20000"/>
          </a:bodyPr>
          <a:lstStyle/>
          <a:p>
            <a:pPr>
              <a:buNone/>
            </a:pPr>
            <a:r>
              <a:rPr lang="en-US" sz="2900" u="sng" dirty="0" smtClean="0"/>
              <a:t>Estimate</a:t>
            </a:r>
            <a:r>
              <a:rPr lang="en-US" sz="2900" dirty="0" smtClean="0"/>
              <a:t>   	            </a:t>
            </a:r>
            <a:r>
              <a:rPr lang="en-US" sz="2900" u="sng" dirty="0" smtClean="0"/>
              <a:t>t-value</a:t>
            </a:r>
            <a:endParaRPr lang="en-US" sz="2900" dirty="0" smtClean="0"/>
          </a:p>
          <a:p>
            <a:pPr>
              <a:buNone/>
            </a:pPr>
            <a:r>
              <a:rPr lang="en-US" sz="2600" dirty="0" smtClean="0"/>
              <a:t>	</a:t>
            </a:r>
            <a:endParaRPr lang="en-US" sz="2600" u="sng" dirty="0" smtClean="0"/>
          </a:p>
          <a:p>
            <a:pPr>
              <a:buNone/>
            </a:pPr>
            <a:r>
              <a:rPr lang="en-US" sz="2900" dirty="0" smtClean="0"/>
              <a:t>.89                            42.11**</a:t>
            </a:r>
          </a:p>
          <a:p>
            <a:pPr>
              <a:buNone/>
            </a:pPr>
            <a:endParaRPr lang="en-US" sz="2900" dirty="0" smtClean="0"/>
          </a:p>
          <a:p>
            <a:pPr>
              <a:buNone/>
            </a:pPr>
            <a:r>
              <a:rPr lang="en-US" sz="2900" dirty="0" smtClean="0"/>
              <a:t>.10                              6.33**</a:t>
            </a:r>
          </a:p>
          <a:p>
            <a:pPr>
              <a:buNone/>
            </a:pPr>
            <a:endParaRPr lang="en-US" sz="2900" dirty="0"/>
          </a:p>
          <a:p>
            <a:pPr>
              <a:buNone/>
            </a:pPr>
            <a:r>
              <a:rPr lang="en-US" sz="2900" dirty="0" smtClean="0"/>
              <a:t>.25                             12.41**</a:t>
            </a:r>
          </a:p>
          <a:p>
            <a:pPr>
              <a:buNone/>
            </a:pPr>
            <a:endParaRPr lang="en-US" sz="2900" dirty="0" smtClean="0"/>
          </a:p>
          <a:p>
            <a:pPr>
              <a:buNone/>
            </a:pPr>
            <a:r>
              <a:rPr lang="en-US" sz="2900" dirty="0" smtClean="0"/>
              <a:t>.66                             27.65**</a:t>
            </a:r>
          </a:p>
          <a:p>
            <a:pPr>
              <a:buNone/>
            </a:pPr>
            <a:endParaRPr lang="en-US" sz="2900" dirty="0" smtClean="0"/>
          </a:p>
          <a:p>
            <a:pPr>
              <a:buNone/>
            </a:pPr>
            <a:r>
              <a:rPr lang="en-US" sz="2900" dirty="0" smtClean="0"/>
              <a:t>.49                             17.63**</a:t>
            </a:r>
          </a:p>
          <a:p>
            <a:pPr>
              <a:buNone/>
            </a:pPr>
            <a:endParaRPr lang="en-US" sz="2900" dirty="0" smtClean="0"/>
          </a:p>
          <a:p>
            <a:pPr>
              <a:buNone/>
            </a:pPr>
            <a:r>
              <a:rPr lang="en-US" sz="2900" dirty="0" smtClean="0"/>
              <a:t>.41                             14.72**</a:t>
            </a:r>
          </a:p>
          <a:p>
            <a:pPr>
              <a:buNone/>
            </a:pPr>
            <a:endParaRPr lang="en-US" sz="2900" dirty="0" smtClean="0"/>
          </a:p>
          <a:p>
            <a:pPr>
              <a:buNone/>
            </a:pPr>
            <a:r>
              <a:rPr lang="en-US" sz="2900" dirty="0" smtClean="0"/>
              <a:t>.28                             14.58**</a:t>
            </a:r>
          </a:p>
          <a:p>
            <a:pPr>
              <a:buNone/>
            </a:pPr>
            <a:endParaRPr lang="en-US" sz="2900" dirty="0" smtClean="0"/>
          </a:p>
          <a:p>
            <a:pPr>
              <a:buNone/>
            </a:pPr>
            <a:r>
              <a:rPr lang="en-US" sz="2900" dirty="0" smtClean="0"/>
              <a:t>.72                             33.43**</a:t>
            </a:r>
          </a:p>
          <a:p>
            <a:pPr>
              <a:buNone/>
            </a:pPr>
            <a:endParaRPr lang="en-US" sz="2100" dirty="0"/>
          </a:p>
          <a:p>
            <a:pPr>
              <a:buNone/>
            </a:pPr>
            <a:r>
              <a:rPr lang="en-US" sz="2900" i="1" dirty="0" smtClean="0"/>
              <a:t>                                </a:t>
            </a:r>
            <a:endParaRPr lang="en-US" sz="2900" dirty="0"/>
          </a:p>
        </p:txBody>
      </p:sp>
      <p:pic>
        <p:nvPicPr>
          <p:cNvPr id="20482" name="Picture 2"/>
          <p:cNvPicPr>
            <a:picLocks noChangeAspect="1" noChangeArrowheads="1"/>
          </p:cNvPicPr>
          <p:nvPr/>
        </p:nvPicPr>
        <p:blipFill>
          <a:blip r:embed="rId2" cstate="print"/>
          <a:srcRect/>
          <a:stretch>
            <a:fillRect/>
          </a:stretch>
        </p:blipFill>
        <p:spPr bwMode="auto">
          <a:xfrm>
            <a:off x="7966075" y="0"/>
            <a:ext cx="1177925" cy="15843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smtClean="0"/>
              <a:t>Multi-group Results</a:t>
            </a:r>
            <a:endParaRPr lang="en-US" dirty="0"/>
          </a:p>
        </p:txBody>
      </p:sp>
      <p:sp>
        <p:nvSpPr>
          <p:cNvPr id="20" name="Content Placeholder 19"/>
          <p:cNvSpPr>
            <a:spLocks noGrp="1"/>
          </p:cNvSpPr>
          <p:nvPr>
            <p:ph sz="half" idx="1"/>
          </p:nvPr>
        </p:nvSpPr>
        <p:spPr>
          <a:xfrm>
            <a:off x="990600" y="1600200"/>
            <a:ext cx="6324600" cy="4525963"/>
          </a:xfrm>
        </p:spPr>
        <p:txBody>
          <a:bodyPr>
            <a:normAutofit fontScale="47500" lnSpcReduction="20000"/>
          </a:bodyPr>
          <a:lstStyle/>
          <a:p>
            <a:pPr>
              <a:buNone/>
            </a:pPr>
            <a:r>
              <a:rPr lang="en-US" sz="2900" u="sng" dirty="0" smtClean="0"/>
              <a:t>Chi-square Difference Results Among Fit Categories</a:t>
            </a:r>
          </a:p>
          <a:p>
            <a:pPr>
              <a:buNone/>
            </a:pPr>
            <a:endParaRPr lang="en-US" sz="2900" b="1" dirty="0" smtClean="0"/>
          </a:p>
          <a:p>
            <a:pPr>
              <a:buNone/>
            </a:pPr>
            <a:r>
              <a:rPr lang="en-US" sz="2900" dirty="0" smtClean="0"/>
              <a:t>Event </a:t>
            </a:r>
            <a:r>
              <a:rPr lang="en-US" sz="2900" dirty="0"/>
              <a:t>Entertainment </a:t>
            </a:r>
            <a:r>
              <a:rPr lang="en-US" sz="2900" dirty="0">
                <a:sym typeface="Wingdings"/>
              </a:rPr>
              <a:t></a:t>
            </a:r>
            <a:r>
              <a:rPr lang="en-US" sz="2900" dirty="0"/>
              <a:t> Attitude toward </a:t>
            </a:r>
            <a:r>
              <a:rPr lang="en-US" sz="2900" dirty="0" smtClean="0"/>
              <a:t>Event </a:t>
            </a:r>
            <a:r>
              <a:rPr lang="en-US" sz="2900" dirty="0"/>
              <a:t>	</a:t>
            </a:r>
            <a:r>
              <a:rPr lang="en-US" sz="2900" dirty="0" smtClean="0"/>
              <a:t> </a:t>
            </a:r>
            <a:endParaRPr lang="en-US" sz="2900" u="sng" dirty="0"/>
          </a:p>
          <a:p>
            <a:pPr>
              <a:buNone/>
            </a:pPr>
            <a:endParaRPr lang="en-US" sz="2900" dirty="0" smtClean="0"/>
          </a:p>
          <a:p>
            <a:pPr>
              <a:buNone/>
            </a:pPr>
            <a:r>
              <a:rPr lang="en-US" sz="2900" dirty="0" smtClean="0"/>
              <a:t>Activeness </a:t>
            </a:r>
            <a:r>
              <a:rPr lang="en-US" sz="2900" dirty="0"/>
              <a:t>in Event </a:t>
            </a:r>
            <a:r>
              <a:rPr lang="en-US" sz="2900" dirty="0" smtClean="0"/>
              <a:t>Domain</a:t>
            </a:r>
            <a:r>
              <a:rPr lang="en-US" sz="2900" dirty="0" smtClean="0">
                <a:sym typeface="Wingdings"/>
              </a:rPr>
              <a:t></a:t>
            </a:r>
            <a:r>
              <a:rPr lang="en-US" sz="2900" dirty="0" smtClean="0"/>
              <a:t> </a:t>
            </a:r>
            <a:r>
              <a:rPr lang="en-US" sz="2900" dirty="0"/>
              <a:t>Attitude toward </a:t>
            </a:r>
            <a:r>
              <a:rPr lang="en-US" sz="2900" dirty="0" smtClean="0"/>
              <a:t>Event</a:t>
            </a:r>
            <a:r>
              <a:rPr lang="en-US" sz="2900" dirty="0"/>
              <a:t>	</a:t>
            </a:r>
            <a:endParaRPr lang="en-US" sz="2900" dirty="0" smtClean="0"/>
          </a:p>
          <a:p>
            <a:pPr>
              <a:buNone/>
            </a:pPr>
            <a:r>
              <a:rPr lang="en-US" sz="2900" dirty="0"/>
              <a:t>	</a:t>
            </a:r>
            <a:endParaRPr lang="en-US" sz="2900" dirty="0" smtClean="0"/>
          </a:p>
          <a:p>
            <a:pPr>
              <a:buNone/>
            </a:pPr>
            <a:r>
              <a:rPr lang="en-US" sz="2900" dirty="0" smtClean="0"/>
              <a:t>Attitude toward Event </a:t>
            </a:r>
            <a:r>
              <a:rPr lang="en-US" sz="2900" dirty="0">
                <a:sym typeface="Wingdings"/>
              </a:rPr>
              <a:t></a:t>
            </a:r>
            <a:r>
              <a:rPr lang="en-US" sz="2900" dirty="0"/>
              <a:t> Sponsor’s </a:t>
            </a:r>
            <a:r>
              <a:rPr lang="en-US" sz="2900" dirty="0" smtClean="0"/>
              <a:t>CSR</a:t>
            </a:r>
          </a:p>
          <a:p>
            <a:pPr>
              <a:buNone/>
            </a:pPr>
            <a:r>
              <a:rPr lang="en-US" sz="2900" b="1" dirty="0" smtClean="0"/>
              <a:t>   </a:t>
            </a:r>
            <a:r>
              <a:rPr lang="en-US" sz="2900" b="1" dirty="0"/>
              <a:t>	</a:t>
            </a:r>
            <a:endParaRPr lang="en-US" sz="2900" b="1" u="sng" dirty="0"/>
          </a:p>
          <a:p>
            <a:pPr>
              <a:buNone/>
            </a:pPr>
            <a:r>
              <a:rPr lang="en-US" sz="2900" b="1" dirty="0" smtClean="0"/>
              <a:t>H4* </a:t>
            </a:r>
            <a:r>
              <a:rPr lang="en-US" sz="2900" b="1" dirty="0"/>
              <a:t>Brand Knowledge</a:t>
            </a:r>
            <a:r>
              <a:rPr lang="en-US" sz="2900" b="1" dirty="0">
                <a:sym typeface="Wingdings"/>
              </a:rPr>
              <a:t></a:t>
            </a:r>
            <a:r>
              <a:rPr lang="en-US" sz="2900" b="1" dirty="0"/>
              <a:t> Sponsor’s </a:t>
            </a:r>
            <a:r>
              <a:rPr lang="en-US" sz="2900" b="1" dirty="0" smtClean="0"/>
              <a:t>CSR</a:t>
            </a:r>
          </a:p>
          <a:p>
            <a:pPr>
              <a:buNone/>
            </a:pPr>
            <a:r>
              <a:rPr lang="en-US" sz="2900" b="1" dirty="0"/>
              <a:t>		</a:t>
            </a:r>
            <a:endParaRPr lang="en-US" sz="2900" b="1" u="sng" dirty="0"/>
          </a:p>
          <a:p>
            <a:pPr>
              <a:buNone/>
            </a:pPr>
            <a:r>
              <a:rPr lang="en-US" sz="2900" b="1" dirty="0" smtClean="0"/>
              <a:t>H5* Brand Knowledge</a:t>
            </a:r>
            <a:r>
              <a:rPr lang="en-US" sz="2900" b="1" dirty="0" smtClean="0">
                <a:sym typeface="Wingdings"/>
              </a:rPr>
              <a:t></a:t>
            </a:r>
            <a:r>
              <a:rPr lang="en-US" sz="2900" b="1" dirty="0" smtClean="0"/>
              <a:t> Brand Commitment	</a:t>
            </a:r>
            <a:endParaRPr lang="en-US" sz="2900" b="1" u="sng" dirty="0"/>
          </a:p>
          <a:p>
            <a:endParaRPr lang="en-US" sz="2900" b="1" dirty="0" smtClean="0"/>
          </a:p>
          <a:p>
            <a:pPr>
              <a:buNone/>
            </a:pPr>
            <a:r>
              <a:rPr lang="en-US" sz="2900" b="1" dirty="0" smtClean="0"/>
              <a:t>H6* </a:t>
            </a:r>
            <a:r>
              <a:rPr lang="en-US" sz="2900" b="1" dirty="0"/>
              <a:t>Sponsor’s </a:t>
            </a:r>
            <a:r>
              <a:rPr lang="en-US" sz="2900" b="1" dirty="0" smtClean="0"/>
              <a:t>CSR </a:t>
            </a:r>
            <a:r>
              <a:rPr lang="en-US" sz="2900" b="1" dirty="0">
                <a:sym typeface="Wingdings"/>
              </a:rPr>
              <a:t></a:t>
            </a:r>
            <a:r>
              <a:rPr lang="en-US" sz="2900" b="1" dirty="0"/>
              <a:t> Brand Commitment	</a:t>
            </a:r>
            <a:endParaRPr lang="en-US" sz="2900" b="1" u="sng" dirty="0"/>
          </a:p>
          <a:p>
            <a:endParaRPr lang="en-US" sz="2900" b="1" dirty="0" smtClean="0"/>
          </a:p>
          <a:p>
            <a:pPr>
              <a:buNone/>
            </a:pPr>
            <a:r>
              <a:rPr lang="en-US" sz="2900" b="1" dirty="0" smtClean="0"/>
              <a:t>H7* </a:t>
            </a:r>
            <a:r>
              <a:rPr lang="en-US" sz="2900" b="1" dirty="0"/>
              <a:t>Sponsor’s </a:t>
            </a:r>
            <a:r>
              <a:rPr lang="en-US" sz="2900" b="1" dirty="0" smtClean="0"/>
              <a:t>CSR </a:t>
            </a:r>
            <a:r>
              <a:rPr lang="en-US" sz="2900" b="1" dirty="0" smtClean="0">
                <a:sym typeface="Wingdings"/>
              </a:rPr>
              <a:t></a:t>
            </a:r>
            <a:r>
              <a:rPr lang="en-US" sz="2900" b="1" dirty="0" smtClean="0"/>
              <a:t>Purchase </a:t>
            </a:r>
            <a:r>
              <a:rPr lang="en-US" sz="2900" b="1" dirty="0"/>
              <a:t>Intent	          </a:t>
            </a:r>
            <a:endParaRPr lang="en-US" sz="2900" b="1" u="sng" dirty="0"/>
          </a:p>
          <a:p>
            <a:pPr>
              <a:buNone/>
            </a:pPr>
            <a:endParaRPr lang="en-US" sz="2900" b="1" dirty="0" smtClean="0"/>
          </a:p>
          <a:p>
            <a:pPr>
              <a:buNone/>
            </a:pPr>
            <a:r>
              <a:rPr lang="en-US" sz="2900" b="1" dirty="0" smtClean="0"/>
              <a:t>H8* </a:t>
            </a:r>
            <a:r>
              <a:rPr lang="en-US" sz="2900" b="1" dirty="0"/>
              <a:t>Brand Commitment </a:t>
            </a:r>
            <a:r>
              <a:rPr lang="en-US" sz="2900" b="1" dirty="0" smtClean="0"/>
              <a:t>to </a:t>
            </a:r>
            <a:r>
              <a:rPr lang="en-US" sz="2900" b="1" dirty="0"/>
              <a:t>Sponsor </a:t>
            </a:r>
            <a:r>
              <a:rPr lang="en-US" sz="2900" b="1" dirty="0">
                <a:sym typeface="Wingdings"/>
              </a:rPr>
              <a:t></a:t>
            </a:r>
            <a:r>
              <a:rPr lang="en-US" sz="2900" b="1" dirty="0"/>
              <a:t> Purchase </a:t>
            </a:r>
            <a:r>
              <a:rPr lang="en-US" sz="2900" b="1" dirty="0" smtClean="0"/>
              <a:t>Intent</a:t>
            </a:r>
          </a:p>
          <a:p>
            <a:pPr>
              <a:buNone/>
            </a:pPr>
            <a:endParaRPr lang="en-US" sz="2900" b="1" dirty="0" smtClean="0"/>
          </a:p>
          <a:p>
            <a:pPr>
              <a:buNone/>
            </a:pPr>
            <a:endParaRPr lang="en-US" sz="2900" b="1" dirty="0" smtClean="0"/>
          </a:p>
          <a:p>
            <a:pPr marL="0" indent="0">
              <a:buNone/>
            </a:pPr>
            <a:r>
              <a:rPr lang="en-US" sz="2900" b="1" dirty="0" smtClean="0"/>
              <a:t>High Fit mean=4.81, n=649; Med Fit mean=3.51, n=613; Low Fit mean=1.78, n=353  1 degree of freedom comparison *p&lt;.01; **p&lt;.001</a:t>
            </a:r>
            <a:r>
              <a:rPr lang="en-US" sz="2900" b="1" dirty="0"/>
              <a:t>	</a:t>
            </a:r>
            <a:endParaRPr lang="en-US" sz="2900" b="1" dirty="0" smtClean="0"/>
          </a:p>
          <a:p>
            <a:pPr>
              <a:buNone/>
            </a:pPr>
            <a:endParaRPr lang="en-US" sz="1900" b="1" u="sng" dirty="0"/>
          </a:p>
          <a:p>
            <a:pPr>
              <a:buNone/>
            </a:pPr>
            <a:endParaRPr lang="en-US" dirty="0"/>
          </a:p>
        </p:txBody>
      </p:sp>
      <p:sp>
        <p:nvSpPr>
          <p:cNvPr id="22" name="Content Placeholder 21"/>
          <p:cNvSpPr>
            <a:spLocks noGrp="1"/>
          </p:cNvSpPr>
          <p:nvPr>
            <p:ph sz="half" idx="2"/>
          </p:nvPr>
        </p:nvSpPr>
        <p:spPr>
          <a:xfrm>
            <a:off x="5410200" y="1371600"/>
            <a:ext cx="3200400" cy="4267200"/>
          </a:xfrm>
        </p:spPr>
        <p:txBody>
          <a:bodyPr>
            <a:normAutofit fontScale="47500" lnSpcReduction="20000"/>
          </a:bodyPr>
          <a:lstStyle/>
          <a:p>
            <a:pPr>
              <a:buNone/>
            </a:pPr>
            <a:r>
              <a:rPr lang="en-US" sz="2900" dirty="0" smtClean="0"/>
              <a:t>High Fit vs. 	Med Fit vs.	High Fit vs.</a:t>
            </a:r>
          </a:p>
          <a:p>
            <a:pPr>
              <a:buNone/>
            </a:pPr>
            <a:r>
              <a:rPr lang="en-US" sz="2900" u="sng" dirty="0" smtClean="0"/>
              <a:t> Med Fit  </a:t>
            </a:r>
            <a:r>
              <a:rPr lang="en-US" sz="2900" dirty="0" smtClean="0"/>
              <a:t>	 </a:t>
            </a:r>
            <a:r>
              <a:rPr lang="en-US" sz="2900" u="sng" dirty="0" smtClean="0"/>
              <a:t>Low Fit</a:t>
            </a:r>
            <a:r>
              <a:rPr lang="en-US" sz="2900" dirty="0" smtClean="0"/>
              <a:t>	</a:t>
            </a:r>
            <a:r>
              <a:rPr lang="en-US" sz="2900" u="sng" dirty="0" smtClean="0"/>
              <a:t>Low Fit</a:t>
            </a:r>
          </a:p>
          <a:p>
            <a:pPr>
              <a:buNone/>
            </a:pPr>
            <a:endParaRPr lang="en-US" sz="2900" dirty="0" smtClean="0"/>
          </a:p>
          <a:p>
            <a:pPr>
              <a:buNone/>
            </a:pPr>
            <a:r>
              <a:rPr lang="en-US" sz="2900" dirty="0" smtClean="0"/>
              <a:t>2.65  	0.09	1.04</a:t>
            </a:r>
          </a:p>
          <a:p>
            <a:pPr>
              <a:buNone/>
            </a:pPr>
            <a:endParaRPr lang="en-US" sz="2900" dirty="0" smtClean="0"/>
          </a:p>
          <a:p>
            <a:pPr>
              <a:buNone/>
            </a:pPr>
            <a:r>
              <a:rPr lang="en-US" sz="2900" dirty="0" smtClean="0"/>
              <a:t>0.33		0.01	0.07</a:t>
            </a:r>
          </a:p>
          <a:p>
            <a:pPr>
              <a:buNone/>
            </a:pPr>
            <a:endParaRPr lang="en-US" sz="2900" dirty="0"/>
          </a:p>
          <a:p>
            <a:pPr>
              <a:buNone/>
            </a:pPr>
            <a:r>
              <a:rPr lang="en-US" sz="2900" dirty="0" smtClean="0"/>
              <a:t>0.11 	1.59	2.00</a:t>
            </a:r>
          </a:p>
          <a:p>
            <a:pPr>
              <a:buNone/>
            </a:pPr>
            <a:endParaRPr lang="en-US" sz="2900" dirty="0" smtClean="0"/>
          </a:p>
          <a:p>
            <a:pPr>
              <a:buNone/>
            </a:pPr>
            <a:r>
              <a:rPr lang="en-US" sz="2900" dirty="0" smtClean="0"/>
              <a:t>0.35		10.87**	16.85**</a:t>
            </a:r>
          </a:p>
          <a:p>
            <a:pPr>
              <a:buNone/>
            </a:pPr>
            <a:endParaRPr lang="en-US" sz="2900" dirty="0" smtClean="0"/>
          </a:p>
          <a:p>
            <a:pPr>
              <a:buNone/>
            </a:pPr>
            <a:r>
              <a:rPr lang="en-US" sz="2900" dirty="0" smtClean="0"/>
              <a:t>19.21**	0.90	31.38**</a:t>
            </a:r>
          </a:p>
          <a:p>
            <a:pPr>
              <a:buNone/>
            </a:pPr>
            <a:endParaRPr lang="en-US" sz="2900" dirty="0" smtClean="0"/>
          </a:p>
          <a:p>
            <a:pPr>
              <a:buNone/>
            </a:pPr>
            <a:r>
              <a:rPr lang="en-US" sz="2900" dirty="0" smtClean="0"/>
              <a:t>18.15*	3.20	29.07**</a:t>
            </a:r>
          </a:p>
          <a:p>
            <a:pPr>
              <a:buNone/>
            </a:pPr>
            <a:endParaRPr lang="en-US" sz="2900" dirty="0" smtClean="0"/>
          </a:p>
          <a:p>
            <a:pPr>
              <a:buNone/>
            </a:pPr>
            <a:r>
              <a:rPr lang="en-US" sz="2900" dirty="0" smtClean="0"/>
              <a:t>17.49**	0.01	9.64*</a:t>
            </a:r>
          </a:p>
          <a:p>
            <a:pPr>
              <a:buNone/>
            </a:pPr>
            <a:endParaRPr lang="en-US" sz="2900" dirty="0" smtClean="0"/>
          </a:p>
          <a:p>
            <a:pPr>
              <a:buNone/>
            </a:pPr>
            <a:r>
              <a:rPr lang="en-US" sz="2900" dirty="0" smtClean="0"/>
              <a:t>30.04**	0.37	16.31**</a:t>
            </a:r>
          </a:p>
          <a:p>
            <a:pPr>
              <a:buNone/>
            </a:pPr>
            <a:endParaRPr lang="en-US" sz="2100" dirty="0"/>
          </a:p>
        </p:txBody>
      </p:sp>
      <p:pic>
        <p:nvPicPr>
          <p:cNvPr id="24578" name="Picture 2" descr="http://t3.gstatic.com/images?q=tbn:4e-nshLcfvQrdM:http://www.sethholladay.com/wp-content/themes/mimbo2.1/images/tour-de-georgia-large.jpg">
            <a:hlinkClick r:id="rId2"/>
          </p:cNvPr>
          <p:cNvPicPr>
            <a:picLocks noChangeAspect="1" noChangeArrowheads="1"/>
          </p:cNvPicPr>
          <p:nvPr/>
        </p:nvPicPr>
        <p:blipFill>
          <a:blip r:embed="rId3" cstate="print"/>
          <a:srcRect/>
          <a:stretch>
            <a:fillRect/>
          </a:stretch>
        </p:blipFill>
        <p:spPr bwMode="auto">
          <a:xfrm>
            <a:off x="-1" y="0"/>
            <a:ext cx="1938213" cy="1219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Discussion</a:t>
            </a:r>
          </a:p>
        </p:txBody>
      </p:sp>
      <p:sp>
        <p:nvSpPr>
          <p:cNvPr id="3" name="Content Placeholder 2"/>
          <p:cNvSpPr>
            <a:spLocks noGrp="1"/>
          </p:cNvSpPr>
          <p:nvPr>
            <p:ph idx="1"/>
          </p:nvPr>
        </p:nvSpPr>
        <p:spPr>
          <a:xfrm>
            <a:off x="304800" y="1600200"/>
            <a:ext cx="8382000" cy="4343400"/>
          </a:xfrm>
        </p:spPr>
        <p:txBody>
          <a:bodyPr rtlCol="0">
            <a:noAutofit/>
          </a:bodyPr>
          <a:lstStyle/>
          <a:p>
            <a:r>
              <a:rPr lang="en-US" sz="2400" dirty="0" smtClean="0"/>
              <a:t>The study provides real-world evidence how CSR serves as consumer attitudinal linkage between event and sponsor.</a:t>
            </a:r>
          </a:p>
          <a:p>
            <a:r>
              <a:rPr lang="en-US" sz="2400" dirty="0" smtClean="0"/>
              <a:t>Results make it clear consumers’ attitudes toward event directly influence their assessments of sponsor’s CSR, which, in turn, strengthens (a) feelings of commitment to sponsor’s brand and (b) their intentions to purchase sponsor’s products. </a:t>
            </a:r>
          </a:p>
          <a:p>
            <a:r>
              <a:rPr lang="en-US" sz="2400" dirty="0" smtClean="0"/>
              <a:t>Results show congruity plays role in consumers’ perceptions of sponsor brand and intentions to use those brands</a:t>
            </a:r>
          </a:p>
          <a:p>
            <a:r>
              <a:rPr lang="en-US" sz="2400" dirty="0" smtClean="0"/>
              <a:t> Yet fit doesn’t necessarily influence their evaluation of </a:t>
            </a:r>
            <a:r>
              <a:rPr lang="en-US" sz="2400" i="1" dirty="0" smtClean="0"/>
              <a:t>events</a:t>
            </a:r>
            <a:r>
              <a:rPr lang="en-US" sz="2400" dirty="0" smtClean="0"/>
              <a:t>, especially when they already have positive attitudes toward the event. </a:t>
            </a:r>
          </a:p>
          <a:p>
            <a:pPr fontAlgn="auto">
              <a:spcAft>
                <a:spcPts val="0"/>
              </a:spcAft>
              <a:buNone/>
              <a:defRPr/>
            </a:pPr>
            <a:endParaRPr lang="en-US" sz="2400" dirty="0" smtClean="0"/>
          </a:p>
        </p:txBody>
      </p:sp>
      <p:pic>
        <p:nvPicPr>
          <p:cNvPr id="18434" name="Picture 2"/>
          <p:cNvPicPr>
            <a:picLocks noChangeAspect="1" noChangeArrowheads="1"/>
          </p:cNvPicPr>
          <p:nvPr/>
        </p:nvPicPr>
        <p:blipFill>
          <a:blip r:embed="rId2" cstate="print"/>
          <a:srcRect/>
          <a:stretch>
            <a:fillRect/>
          </a:stretch>
        </p:blipFill>
        <p:spPr bwMode="auto">
          <a:xfrm>
            <a:off x="7038975" y="0"/>
            <a:ext cx="2105025" cy="1584325"/>
          </a:xfrm>
          <a:prstGeom prst="rect">
            <a:avLst/>
          </a:prstGeom>
          <a:noFill/>
          <a:ln w="9525">
            <a:noFill/>
            <a:miter lim="800000"/>
            <a:headEnd/>
            <a:tailEnd/>
          </a:ln>
        </p:spPr>
      </p:pic>
      <p:pic>
        <p:nvPicPr>
          <p:cNvPr id="18436" name="Picture 4" descr="http://t3.gstatic.com/images?q=tbn:cJKPqHBbiUkHKM:http://tourdegeorgia.s3.amazonaws.com/public/stage1/0068_PelotonPaulding%40PhSpt.jpg">
            <a:hlinkClick r:id="rId3"/>
          </p:cNvPr>
          <p:cNvPicPr>
            <a:picLocks noChangeAspect="1" noChangeArrowheads="1"/>
          </p:cNvPicPr>
          <p:nvPr/>
        </p:nvPicPr>
        <p:blipFill>
          <a:blip r:embed="rId4" cstate="print"/>
          <a:srcRect/>
          <a:stretch>
            <a:fillRect/>
          </a:stretch>
        </p:blipFill>
        <p:spPr bwMode="auto">
          <a:xfrm>
            <a:off x="0" y="0"/>
            <a:ext cx="2478792" cy="1371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Discussion – cont.</a:t>
            </a:r>
          </a:p>
        </p:txBody>
      </p:sp>
      <p:sp>
        <p:nvSpPr>
          <p:cNvPr id="3" name="Content Placeholder 2"/>
          <p:cNvSpPr>
            <a:spLocks noGrp="1"/>
          </p:cNvSpPr>
          <p:nvPr>
            <p:ph idx="1"/>
          </p:nvPr>
        </p:nvSpPr>
        <p:spPr>
          <a:xfrm>
            <a:off x="381000" y="1676400"/>
            <a:ext cx="8382000" cy="4343400"/>
          </a:xfrm>
        </p:spPr>
        <p:txBody>
          <a:bodyPr rtlCol="0">
            <a:noAutofit/>
          </a:bodyPr>
          <a:lstStyle/>
          <a:p>
            <a:r>
              <a:rPr lang="en-US" sz="2400" dirty="0" smtClean="0"/>
              <a:t>Consumers maintain harmony in their assessments of a company’s sponsorship activities and how it demonstrates CSR.</a:t>
            </a:r>
          </a:p>
          <a:p>
            <a:r>
              <a:rPr lang="en-US" sz="2400" dirty="0" smtClean="0"/>
              <a:t>When consumers have high brand knowledge and perceive a high event-sponsor fit, they are more likely to hold higher CSR perceptions and be more committed to sponsor’s brand. </a:t>
            </a:r>
          </a:p>
          <a:p>
            <a:r>
              <a:rPr lang="en-US" sz="2400" dirty="0" smtClean="0"/>
              <a:t>Similarly, when consumers perceive that a company is socially responsible and that there is high event-sponsor fit, they are more likely to be committed to the sponsor’s brand and have higher purchase intentions toward sponsor’s products.</a:t>
            </a:r>
          </a:p>
          <a:p>
            <a:r>
              <a:rPr lang="en-US" sz="2400" dirty="0" smtClean="0"/>
              <a:t>Model’s framework helps move us toward a better understanding of how companies may use event sponsorship to strengthen CSR perceptions.</a:t>
            </a:r>
          </a:p>
          <a:p>
            <a:pPr fontAlgn="auto">
              <a:spcAft>
                <a:spcPts val="0"/>
              </a:spcAft>
              <a:buNone/>
              <a:defRPr/>
            </a:pPr>
            <a:endParaRPr lang="en-US" sz="2400" dirty="0" smtClean="0"/>
          </a:p>
        </p:txBody>
      </p:sp>
      <p:pic>
        <p:nvPicPr>
          <p:cNvPr id="19458" name="Picture 2"/>
          <p:cNvPicPr>
            <a:picLocks noChangeAspect="1" noChangeArrowheads="1"/>
          </p:cNvPicPr>
          <p:nvPr/>
        </p:nvPicPr>
        <p:blipFill>
          <a:blip r:embed="rId2" cstate="print"/>
          <a:srcRect/>
          <a:stretch>
            <a:fillRect/>
          </a:stretch>
        </p:blipFill>
        <p:spPr bwMode="auto">
          <a:xfrm>
            <a:off x="0" y="0"/>
            <a:ext cx="2105025" cy="1584325"/>
          </a:xfrm>
          <a:prstGeom prst="rect">
            <a:avLst/>
          </a:prstGeom>
          <a:noFill/>
          <a:ln w="9525">
            <a:noFill/>
            <a:miter lim="800000"/>
            <a:headEnd/>
            <a:tailEnd/>
          </a:ln>
        </p:spPr>
      </p:pic>
      <p:pic>
        <p:nvPicPr>
          <p:cNvPr id="19460" name="Picture 4" descr="http://t2.gstatic.com/images?q=tbn:VfNq7I71YuvSAM:http://reviews.roadbikereview.com/files/2008/04/teamtype1.jpg">
            <a:hlinkClick r:id="rId3"/>
          </p:cNvPr>
          <p:cNvPicPr>
            <a:picLocks noChangeAspect="1" noChangeArrowheads="1"/>
          </p:cNvPicPr>
          <p:nvPr/>
        </p:nvPicPr>
        <p:blipFill>
          <a:blip r:embed="rId4" cstate="print"/>
          <a:srcRect/>
          <a:stretch>
            <a:fillRect/>
          </a:stretch>
        </p:blipFill>
        <p:spPr bwMode="auto">
          <a:xfrm>
            <a:off x="7112003" y="0"/>
            <a:ext cx="2031997" cy="1219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References</a:t>
            </a:r>
          </a:p>
        </p:txBody>
      </p:sp>
      <p:sp>
        <p:nvSpPr>
          <p:cNvPr id="3" name="Content Placeholder 2"/>
          <p:cNvSpPr>
            <a:spLocks noGrp="1"/>
          </p:cNvSpPr>
          <p:nvPr>
            <p:ph idx="1"/>
          </p:nvPr>
        </p:nvSpPr>
        <p:spPr>
          <a:xfrm>
            <a:off x="228600" y="1371600"/>
            <a:ext cx="8610600" cy="4572000"/>
          </a:xfrm>
        </p:spPr>
        <p:txBody>
          <a:bodyPr rtlCol="0">
            <a:noAutofit/>
          </a:bodyPr>
          <a:lstStyle/>
          <a:p>
            <a:pPr>
              <a:buNone/>
            </a:pPr>
            <a:r>
              <a:rPr lang="en-US" sz="1300" dirty="0" err="1" smtClean="0"/>
              <a:t>Algesheimer</a:t>
            </a:r>
            <a:r>
              <a:rPr lang="en-US" sz="1300" dirty="0" smtClean="0"/>
              <a:t>, R., U.M. </a:t>
            </a:r>
            <a:r>
              <a:rPr lang="en-US" sz="1300" dirty="0" err="1" smtClean="0"/>
              <a:t>Dholakia</a:t>
            </a:r>
            <a:r>
              <a:rPr lang="en-US" sz="1300" dirty="0" smtClean="0"/>
              <a:t>, and A. Herrmann (2005), “The Social Influence of Brand Community: Evidence from European Car Clubs,” </a:t>
            </a:r>
            <a:r>
              <a:rPr lang="en-US" sz="1300" i="1" dirty="0" smtClean="0"/>
              <a:t>Journal of Marketing</a:t>
            </a:r>
            <a:r>
              <a:rPr lang="en-US" sz="1300" dirty="0" smtClean="0"/>
              <a:t>, 69 (July), 19-34.</a:t>
            </a:r>
          </a:p>
          <a:p>
            <a:pPr>
              <a:buNone/>
            </a:pPr>
            <a:r>
              <a:rPr lang="en-US" sz="1300" dirty="0" smtClean="0"/>
              <a:t>Baker, M.J. and G.A. Churchill, Jr. (1977), “The Impact of Physically Attractive Models on Advertising Evaluations,” </a:t>
            </a:r>
            <a:r>
              <a:rPr lang="en-US" sz="1300" i="1" dirty="0" smtClean="0"/>
              <a:t>Journal of Marketing Research</a:t>
            </a:r>
            <a:r>
              <a:rPr lang="en-US" sz="1300" dirty="0" smtClean="0"/>
              <a:t>, 14 (4) 538-55.</a:t>
            </a:r>
          </a:p>
          <a:p>
            <a:pPr>
              <a:buNone/>
            </a:pPr>
            <a:r>
              <a:rPr lang="en-US" sz="1300" dirty="0" smtClean="0"/>
              <a:t>Bloch, P.H., D.L. </a:t>
            </a:r>
            <a:r>
              <a:rPr lang="en-US" sz="1300" dirty="0" err="1" smtClean="0"/>
              <a:t>Sherrell</a:t>
            </a:r>
            <a:r>
              <a:rPr lang="en-US" sz="1300" dirty="0" smtClean="0"/>
              <a:t>, and N.M. Ridgway (1989), “Product Knowledge Scale.” In </a:t>
            </a:r>
            <a:r>
              <a:rPr lang="en-US" sz="1300" i="1" dirty="0" smtClean="0"/>
              <a:t>Marketing Scales Handbook: A Compilation of Multi-item Measures</a:t>
            </a:r>
            <a:r>
              <a:rPr lang="en-US" sz="1300" dirty="0" smtClean="0"/>
              <a:t>, G. Bruner, II and P. </a:t>
            </a:r>
            <a:r>
              <a:rPr lang="en-US" sz="1300" dirty="0" err="1" smtClean="0"/>
              <a:t>Hensel</a:t>
            </a:r>
            <a:r>
              <a:rPr lang="en-US" sz="1300" dirty="0" smtClean="0"/>
              <a:t>, eds. Chicago: American Marketing Association 1, 440-1.</a:t>
            </a:r>
          </a:p>
          <a:p>
            <a:pPr>
              <a:buNone/>
            </a:pPr>
            <a:r>
              <a:rPr lang="en-US" sz="1300" dirty="0" smtClean="0"/>
              <a:t>Brown, T. and P.A. </a:t>
            </a:r>
            <a:r>
              <a:rPr lang="en-US" sz="1300" dirty="0" err="1" smtClean="0"/>
              <a:t>Dacin</a:t>
            </a:r>
            <a:r>
              <a:rPr lang="en-US" sz="1300" dirty="0" smtClean="0"/>
              <a:t>, (1997), “The Company and the Product: Corporate Associations and Consumer Product Responses’,” </a:t>
            </a:r>
            <a:r>
              <a:rPr lang="en-US" sz="1300" i="1" dirty="0" smtClean="0"/>
              <a:t>Journal of Marketing</a:t>
            </a:r>
            <a:r>
              <a:rPr lang="en-US" sz="1300" dirty="0" smtClean="0"/>
              <a:t> 41(May): 68-84.</a:t>
            </a:r>
          </a:p>
          <a:p>
            <a:pPr>
              <a:buNone/>
            </a:pPr>
            <a:r>
              <a:rPr lang="en-US" sz="1300" dirty="0" smtClean="0"/>
              <a:t>Burnett, J., A. </a:t>
            </a:r>
            <a:r>
              <a:rPr lang="en-US" sz="1300" dirty="0" err="1" smtClean="0"/>
              <a:t>Menon</a:t>
            </a:r>
            <a:r>
              <a:rPr lang="en-US" sz="1300" dirty="0" smtClean="0"/>
              <a:t>, and D.T. Smart (1993), Sports Marketing: a New Ball Game with New Rules, </a:t>
            </a:r>
            <a:r>
              <a:rPr lang="en-US" sz="1300" i="1" dirty="0" smtClean="0"/>
              <a:t>Journal of Advertising Research</a:t>
            </a:r>
            <a:r>
              <a:rPr lang="en-US" sz="1300" dirty="0" smtClean="0"/>
              <a:t>, (September/October), 21-35.</a:t>
            </a:r>
          </a:p>
          <a:p>
            <a:pPr>
              <a:buNone/>
            </a:pPr>
            <a:r>
              <a:rPr lang="en-US" sz="1300" dirty="0" err="1" smtClean="0"/>
              <a:t>Chandon</a:t>
            </a:r>
            <a:r>
              <a:rPr lang="en-US" sz="1300" dirty="0" smtClean="0"/>
              <a:t>, P., B. </a:t>
            </a:r>
            <a:r>
              <a:rPr lang="en-US" sz="1300" dirty="0" err="1" smtClean="0"/>
              <a:t>Wansink</a:t>
            </a:r>
            <a:r>
              <a:rPr lang="en-US" sz="1300" dirty="0" smtClean="0"/>
              <a:t>, and G. Laurent (2000), “A Benefit Congruity Framework of Sales Promotion Effectiveness,” </a:t>
            </a:r>
            <a:r>
              <a:rPr lang="en-US" sz="1300" i="1" dirty="0" smtClean="0"/>
              <a:t>Journal of Marketing</a:t>
            </a:r>
            <a:r>
              <a:rPr lang="en-US" sz="1300" dirty="0" smtClean="0"/>
              <a:t>, 64 (4), 65-81.</a:t>
            </a:r>
          </a:p>
          <a:p>
            <a:pPr>
              <a:buNone/>
            </a:pPr>
            <a:r>
              <a:rPr lang="en-US" sz="1300" dirty="0" smtClean="0"/>
              <a:t>Close A.G., R.Z. Finney, R. Lacey, and J.Z. Sneath (2006), “Engaging the Consumer Through Event Marketing: Linking Attendees With the Sponsor, Community, and Event,” </a:t>
            </a:r>
            <a:r>
              <a:rPr lang="en-US" sz="1300" i="1" dirty="0" smtClean="0"/>
              <a:t>Journal of Advertising Research</a:t>
            </a:r>
            <a:r>
              <a:rPr lang="en-US" sz="1300" dirty="0" smtClean="0"/>
              <a:t>, 46 (December), 420-33. </a:t>
            </a:r>
          </a:p>
          <a:p>
            <a:pPr>
              <a:buNone/>
            </a:pPr>
            <a:r>
              <a:rPr lang="en-US" sz="1300" dirty="0" smtClean="0"/>
              <a:t>Harvey, B. (2001), “Measuring the Effects of Sponsorships,” </a:t>
            </a:r>
            <a:r>
              <a:rPr lang="en-US" sz="1300" i="1" dirty="0" smtClean="0"/>
              <a:t>Journal of Advertising Research</a:t>
            </a:r>
            <a:r>
              <a:rPr lang="en-US" sz="1300" dirty="0" smtClean="0"/>
              <a:t>, 41 (February), 59-65.</a:t>
            </a:r>
          </a:p>
          <a:p>
            <a:pPr>
              <a:buNone/>
            </a:pPr>
            <a:r>
              <a:rPr lang="en-US" sz="1300" dirty="0" smtClean="0"/>
              <a:t>Holbrook, M.B. and E. C. Hirschman (1982), “The Experiential Aspects of Consumption: Consumer Fantasies, Feelings and Fun,” </a:t>
            </a:r>
            <a:r>
              <a:rPr lang="en-US" sz="1300" i="1" dirty="0" smtClean="0"/>
              <a:t>Journal of Consumer Research</a:t>
            </a:r>
            <a:r>
              <a:rPr lang="en-US" sz="1300" dirty="0" smtClean="0"/>
              <a:t>, 9 (September), 132-40. </a:t>
            </a:r>
          </a:p>
          <a:p>
            <a:pPr>
              <a:buNone/>
            </a:pPr>
            <a:r>
              <a:rPr lang="en-US" sz="1300" dirty="0" smtClean="0"/>
              <a:t>Keller, K.L. (2003), “Brand Synthesis: The Multidimensionality of Brand Knowledge,” </a:t>
            </a:r>
            <a:r>
              <a:rPr lang="en-US" sz="1300" i="1" dirty="0" smtClean="0"/>
              <a:t>Journal of Consumer Research</a:t>
            </a:r>
            <a:r>
              <a:rPr lang="en-US" sz="1300" dirty="0" smtClean="0"/>
              <a:t>, 29 (March), 595-600.</a:t>
            </a:r>
          </a:p>
          <a:p>
            <a:pPr>
              <a:buNone/>
            </a:pPr>
            <a:r>
              <a:rPr lang="en-US" sz="1300" dirty="0" smtClean="0"/>
              <a:t>Keller, K.L. (1993), “Conceptualizing, Measuring, and Managing Customer-Based Brand Equity,” </a:t>
            </a:r>
            <a:r>
              <a:rPr lang="en-US" sz="1300" i="1" dirty="0" smtClean="0"/>
              <a:t>Journal of Marketing</a:t>
            </a:r>
            <a:r>
              <a:rPr lang="en-US" sz="1300" dirty="0" smtClean="0"/>
              <a:t>, 57 (January), 1-22.</a:t>
            </a:r>
          </a:p>
          <a:p>
            <a:pPr>
              <a:buNone/>
            </a:pPr>
            <a:endParaRPr lang="en-US" sz="1200" dirty="0" smtClean="0"/>
          </a:p>
          <a:p>
            <a:pPr>
              <a:buNone/>
            </a:pPr>
            <a:endParaRPr lang="en-US" sz="1400" dirty="0" smtClean="0"/>
          </a:p>
          <a:p>
            <a:pPr fontAlgn="auto">
              <a:spcAft>
                <a:spcPts val="0"/>
              </a:spcAft>
              <a:buNone/>
              <a:defRPr/>
            </a:pP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References</a:t>
            </a:r>
          </a:p>
        </p:txBody>
      </p:sp>
      <p:sp>
        <p:nvSpPr>
          <p:cNvPr id="3" name="Content Placeholder 2"/>
          <p:cNvSpPr>
            <a:spLocks noGrp="1"/>
          </p:cNvSpPr>
          <p:nvPr>
            <p:ph idx="1"/>
          </p:nvPr>
        </p:nvSpPr>
        <p:spPr>
          <a:xfrm>
            <a:off x="228600" y="1295400"/>
            <a:ext cx="8534400" cy="4343400"/>
          </a:xfrm>
        </p:spPr>
        <p:txBody>
          <a:bodyPr rtlCol="0">
            <a:noAutofit/>
          </a:bodyPr>
          <a:lstStyle/>
          <a:p>
            <a:pPr>
              <a:buNone/>
            </a:pPr>
            <a:r>
              <a:rPr lang="en-US" sz="1300" dirty="0" smtClean="0"/>
              <a:t>Lichtenstein, D.R., M.E. </a:t>
            </a:r>
            <a:r>
              <a:rPr lang="en-US" sz="1300" dirty="0" err="1" smtClean="0"/>
              <a:t>Drumwright</a:t>
            </a:r>
            <a:r>
              <a:rPr lang="en-US" sz="1300" dirty="0" smtClean="0"/>
              <a:t>, and B.M. </a:t>
            </a:r>
            <a:r>
              <a:rPr lang="en-US" sz="1300" dirty="0" err="1" smtClean="0"/>
              <a:t>Braig</a:t>
            </a:r>
            <a:r>
              <a:rPr lang="en-US" sz="1300" dirty="0" smtClean="0"/>
              <a:t> (2004), “The Effect of Corporate Social Responsibility on Customer Donations to Corporate-Supported Nonprofits, </a:t>
            </a:r>
            <a:r>
              <a:rPr lang="en-US" sz="1300" i="1" dirty="0" smtClean="0"/>
              <a:t>Journal of Marketing</a:t>
            </a:r>
            <a:r>
              <a:rPr lang="en-US" sz="1300" dirty="0" smtClean="0"/>
              <a:t>, 68 (4), 16-32.</a:t>
            </a:r>
          </a:p>
          <a:p>
            <a:pPr>
              <a:buNone/>
            </a:pPr>
            <a:r>
              <a:rPr lang="en-US" sz="1300" dirty="0" smtClean="0"/>
              <a:t>Lumpkin J.R. and Darden, W.R. (1989), “Sports Activeness Scale.” In </a:t>
            </a:r>
            <a:r>
              <a:rPr lang="en-US" sz="1300" i="1" dirty="0" smtClean="0"/>
              <a:t>Marketing Scales Handbook: A Compilation of Multi-item Measures</a:t>
            </a:r>
            <a:r>
              <a:rPr lang="en-US" sz="1300" dirty="0" smtClean="0"/>
              <a:t>, G. Bruner II and P </a:t>
            </a:r>
            <a:r>
              <a:rPr lang="en-US" sz="1300" dirty="0" err="1" smtClean="0"/>
              <a:t>Hensel</a:t>
            </a:r>
            <a:r>
              <a:rPr lang="en-US" sz="1300" dirty="0" smtClean="0"/>
              <a:t>, eds., Chicago: American Marketing Association, 576-7.</a:t>
            </a:r>
          </a:p>
          <a:p>
            <a:pPr>
              <a:buNone/>
            </a:pPr>
            <a:r>
              <a:rPr lang="en-US" sz="1300" dirty="0" err="1" smtClean="0"/>
              <a:t>Maignan</a:t>
            </a:r>
            <a:r>
              <a:rPr lang="en-US" sz="1300" dirty="0" smtClean="0"/>
              <a:t>, I. and O.C. Ferrell (2004), “Corporate Social Responsibility and Marketing: An Integrative Framework,” </a:t>
            </a:r>
            <a:r>
              <a:rPr lang="en-US" sz="1300" i="1" dirty="0" smtClean="0"/>
              <a:t>Academy of Marketing Science</a:t>
            </a:r>
            <a:r>
              <a:rPr lang="en-US" sz="1300" dirty="0" smtClean="0"/>
              <a:t>, 32 (1), 3-19.</a:t>
            </a:r>
          </a:p>
          <a:p>
            <a:pPr>
              <a:buNone/>
            </a:pPr>
            <a:r>
              <a:rPr lang="en-US" sz="1300" dirty="0" err="1" smtClean="0"/>
              <a:t>Meenaghan</a:t>
            </a:r>
            <a:r>
              <a:rPr lang="en-US" sz="1300" dirty="0" smtClean="0"/>
              <a:t> T. (2001), “Understanding Sponsorship Effects,” </a:t>
            </a:r>
            <a:r>
              <a:rPr lang="en-US" sz="1300" i="1" dirty="0" smtClean="0"/>
              <a:t>Psychology &amp; Marketing</a:t>
            </a:r>
            <a:r>
              <a:rPr lang="en-US" sz="1300" dirty="0" smtClean="0"/>
              <a:t>, 18 (February), 95-122.</a:t>
            </a:r>
          </a:p>
          <a:p>
            <a:pPr>
              <a:buNone/>
            </a:pPr>
            <a:r>
              <a:rPr lang="en-US" sz="1300" dirty="0" smtClean="0"/>
              <a:t>Nicholls, J.A.F., S. </a:t>
            </a:r>
            <a:r>
              <a:rPr lang="en-US" sz="1300" dirty="0" err="1" smtClean="0"/>
              <a:t>Roslow</a:t>
            </a:r>
            <a:r>
              <a:rPr lang="en-US" sz="1300" dirty="0" smtClean="0"/>
              <a:t>, and S. </a:t>
            </a:r>
            <a:r>
              <a:rPr lang="en-US" sz="1300" dirty="0" err="1" smtClean="0"/>
              <a:t>Dublish</a:t>
            </a:r>
            <a:r>
              <a:rPr lang="en-US" sz="1300" dirty="0" smtClean="0"/>
              <a:t> (1999), “Brand Recall and Brand Preference at Sponsored Golf and Tennis Tournaments,” </a:t>
            </a:r>
            <a:r>
              <a:rPr lang="en-US" sz="1300" i="1" dirty="0" smtClean="0"/>
              <a:t>European Journal of Marketing</a:t>
            </a:r>
            <a:r>
              <a:rPr lang="en-US" sz="1300" dirty="0" smtClean="0"/>
              <a:t>, 33 (3/4), 365-86.</a:t>
            </a:r>
          </a:p>
          <a:p>
            <a:pPr>
              <a:buNone/>
            </a:pPr>
            <a:r>
              <a:rPr lang="en-US" sz="1300" dirty="0" err="1" smtClean="0"/>
              <a:t>Pirsch</a:t>
            </a:r>
            <a:r>
              <a:rPr lang="en-US" sz="1300" dirty="0" smtClean="0"/>
              <a:t>, J.. S. Gupta, and S. </a:t>
            </a:r>
            <a:r>
              <a:rPr lang="en-US" sz="1300" dirty="0" err="1" smtClean="0"/>
              <a:t>Landreth</a:t>
            </a:r>
            <a:r>
              <a:rPr lang="en-US" sz="1300" dirty="0" smtClean="0"/>
              <a:t> </a:t>
            </a:r>
            <a:r>
              <a:rPr lang="en-US" sz="1300" dirty="0" err="1" smtClean="0"/>
              <a:t>Grau</a:t>
            </a:r>
            <a:r>
              <a:rPr lang="en-US" sz="1300" dirty="0" smtClean="0"/>
              <a:t> (2007), “A Framework for Understanding Corporate Social Responsibility Programs as a Continuum: An Exploratory Study,” </a:t>
            </a:r>
            <a:r>
              <a:rPr lang="en-US" sz="1300" i="1" dirty="0" smtClean="0"/>
              <a:t>Journal of Business Ethics</a:t>
            </a:r>
            <a:r>
              <a:rPr lang="en-US" sz="1300" dirty="0" smtClean="0"/>
              <a:t>, 70, 125-40.</a:t>
            </a:r>
          </a:p>
          <a:p>
            <a:pPr>
              <a:buNone/>
            </a:pPr>
            <a:r>
              <a:rPr lang="en-US" sz="1300" dirty="0" err="1" smtClean="0"/>
              <a:t>Rifon</a:t>
            </a:r>
            <a:r>
              <a:rPr lang="en-US" sz="1300" dirty="0" smtClean="0"/>
              <a:t>, N.J., S.M. </a:t>
            </a:r>
            <a:r>
              <a:rPr lang="en-US" sz="1300" dirty="0" err="1" smtClean="0"/>
              <a:t>Choi</a:t>
            </a:r>
            <a:r>
              <a:rPr lang="en-US" sz="1300" dirty="0" smtClean="0"/>
              <a:t>, C.S. Trimble, and H. Li (2004),” Congruent Effects of Sponsorship: The Mediating Role of Sponsor Credibility and Consumer Attributions on Sponsor Motive,” </a:t>
            </a:r>
            <a:r>
              <a:rPr lang="en-US" sz="1300" i="1" dirty="0" smtClean="0"/>
              <a:t>Journal of Advertising</a:t>
            </a:r>
            <a:r>
              <a:rPr lang="en-US" sz="1300" dirty="0" smtClean="0"/>
              <a:t>, 33 (Spring), 29-44. </a:t>
            </a:r>
          </a:p>
          <a:p>
            <a:pPr>
              <a:buNone/>
            </a:pPr>
            <a:r>
              <a:rPr lang="en-US" sz="1300" dirty="0" smtClean="0"/>
              <a:t>Roy, D.P. and B.T. Cornwell (2003), “Brand Equity’s Influence on Responses to Event Sponsorship,” </a:t>
            </a:r>
            <a:r>
              <a:rPr lang="en-US" sz="1300" i="1" dirty="0" smtClean="0"/>
              <a:t>Journal of Product and Brand Management</a:t>
            </a:r>
            <a:r>
              <a:rPr lang="en-US" sz="1300" dirty="0" smtClean="0"/>
              <a:t>, 12 (6), 377–93.</a:t>
            </a:r>
          </a:p>
          <a:p>
            <a:pPr>
              <a:buNone/>
            </a:pPr>
            <a:r>
              <a:rPr lang="en-US" sz="1300" dirty="0" err="1" smtClean="0"/>
              <a:t>Sen</a:t>
            </a:r>
            <a:r>
              <a:rPr lang="en-US" sz="1300" dirty="0" smtClean="0"/>
              <a:t>, S. and C.B. Bhattacharya (2001), “Does Doing Good Always Lead to Doing Better? Consumer Reactions to Corporate Social Responsibility,” </a:t>
            </a:r>
            <a:r>
              <a:rPr lang="en-US" sz="1300" i="1" dirty="0" smtClean="0"/>
              <a:t>Journal of Marketing Research</a:t>
            </a:r>
            <a:r>
              <a:rPr lang="en-US" sz="1300" dirty="0" smtClean="0"/>
              <a:t>, 38 (May), 225-43.</a:t>
            </a:r>
          </a:p>
          <a:p>
            <a:pPr>
              <a:buNone/>
            </a:pPr>
            <a:r>
              <a:rPr lang="en-US" sz="1300" dirty="0" smtClean="0"/>
              <a:t>Simmons, C.J. and K.L. Becker-Olsen (2006), “Achieving Marketing Objectives Through Social Sponsorships,” </a:t>
            </a:r>
            <a:r>
              <a:rPr lang="en-US" sz="1300" i="1" dirty="0" smtClean="0"/>
              <a:t>Journal of Marketing</a:t>
            </a:r>
            <a:r>
              <a:rPr lang="en-US" sz="1300" dirty="0" smtClean="0"/>
              <a:t>, 70 (October), 154-69.</a:t>
            </a:r>
          </a:p>
          <a:p>
            <a:pPr>
              <a:buNone/>
            </a:pPr>
            <a:r>
              <a:rPr lang="en-US" sz="1300" dirty="0" smtClean="0"/>
              <a:t>Speed, R. and P. Thompson (2000), “Determinants of Sports Sponsorship Response,” </a:t>
            </a:r>
            <a:r>
              <a:rPr lang="en-US" sz="1300" i="1" dirty="0" smtClean="0"/>
              <a:t>Journal of the Academy of Marketing Science</a:t>
            </a:r>
            <a:r>
              <a:rPr lang="en-US" sz="1300" dirty="0" smtClean="0"/>
              <a:t>, 28 (2), 226-38.</a:t>
            </a:r>
          </a:p>
          <a:p>
            <a:pPr>
              <a:buNone/>
            </a:pPr>
            <a:r>
              <a:rPr lang="en-US" sz="1300" dirty="0" err="1" smtClean="0"/>
              <a:t>Yoo</a:t>
            </a:r>
            <a:r>
              <a:rPr lang="en-US" sz="1300" dirty="0" smtClean="0"/>
              <a:t>, B., N. </a:t>
            </a:r>
            <a:r>
              <a:rPr lang="en-US" sz="1300" dirty="0" err="1" smtClean="0"/>
              <a:t>Donthu</a:t>
            </a:r>
            <a:r>
              <a:rPr lang="en-US" sz="1300" dirty="0" smtClean="0"/>
              <a:t>, and S. Lee (2000). “An Examination of Selected Marketing Mix Elements and Brand Equity,” </a:t>
            </a:r>
            <a:r>
              <a:rPr lang="en-US" sz="1300" i="1" dirty="0" smtClean="0"/>
              <a:t>Journal of the Academy of Marketing Science</a:t>
            </a:r>
            <a:r>
              <a:rPr lang="en-US" sz="1300" dirty="0" smtClean="0"/>
              <a:t>. 28 (April), 195-211.</a:t>
            </a:r>
          </a:p>
          <a:p>
            <a:pPr>
              <a:buNone/>
            </a:pPr>
            <a:endParaRPr lang="en-US" sz="1400" dirty="0" smtClean="0"/>
          </a:p>
          <a:p>
            <a:pPr>
              <a:buNone/>
            </a:pPr>
            <a:endParaRPr lang="en-US" sz="1400" dirty="0" smtClean="0"/>
          </a:p>
          <a:p>
            <a:pPr>
              <a:buNone/>
            </a:pPr>
            <a:endParaRPr lang="en-US" sz="1400" dirty="0" smtClean="0"/>
          </a:p>
          <a:p>
            <a:pPr fontAlgn="auto">
              <a:spcAft>
                <a:spcPts val="0"/>
              </a:spcAft>
              <a:buNone/>
              <a:defRPr/>
            </a:pP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Freeform 7"/>
          <p:cNvSpPr>
            <a:spLocks/>
          </p:cNvSpPr>
          <p:nvPr/>
        </p:nvSpPr>
        <p:spPr bwMode="auto">
          <a:xfrm>
            <a:off x="1809750" y="1558925"/>
            <a:ext cx="2873375" cy="3810000"/>
          </a:xfrm>
          <a:custGeom>
            <a:avLst/>
            <a:gdLst/>
            <a:ahLst/>
            <a:cxnLst>
              <a:cxn ang="0">
                <a:pos x="1218" y="1158"/>
              </a:cxn>
              <a:cxn ang="0">
                <a:pos x="1228" y="1038"/>
              </a:cxn>
              <a:cxn ang="0">
                <a:pos x="1250" y="920"/>
              </a:cxn>
              <a:cxn ang="0">
                <a:pos x="1284" y="806"/>
              </a:cxn>
              <a:cxn ang="0">
                <a:pos x="1328" y="698"/>
              </a:cxn>
              <a:cxn ang="0">
                <a:pos x="1380" y="596"/>
              </a:cxn>
              <a:cxn ang="0">
                <a:pos x="1444" y="498"/>
              </a:cxn>
              <a:cxn ang="0">
                <a:pos x="1516" y="408"/>
              </a:cxn>
              <a:cxn ang="0">
                <a:pos x="1594" y="326"/>
              </a:cxn>
              <a:cxn ang="0">
                <a:pos x="1682" y="252"/>
              </a:cxn>
              <a:cxn ang="0">
                <a:pos x="1776" y="186"/>
              </a:cxn>
              <a:cxn ang="0">
                <a:pos x="1776" y="146"/>
              </a:cxn>
              <a:cxn ang="0">
                <a:pos x="1670" y="94"/>
              </a:cxn>
              <a:cxn ang="0">
                <a:pos x="1560" y="54"/>
              </a:cxn>
              <a:cxn ang="0">
                <a:pos x="1444" y="24"/>
              </a:cxn>
              <a:cxn ang="0">
                <a:pos x="1324" y="6"/>
              </a:cxn>
              <a:cxn ang="0">
                <a:pos x="1200" y="0"/>
              </a:cxn>
              <a:cxn ang="0">
                <a:pos x="1078" y="6"/>
              </a:cxn>
              <a:cxn ang="0">
                <a:pos x="900" y="38"/>
              </a:cxn>
              <a:cxn ang="0">
                <a:pos x="734" y="94"/>
              </a:cxn>
              <a:cxn ang="0">
                <a:pos x="578" y="174"/>
              </a:cxn>
              <a:cxn ang="0">
                <a:pos x="438" y="274"/>
              </a:cxn>
              <a:cxn ang="0">
                <a:pos x="312" y="392"/>
              </a:cxn>
              <a:cxn ang="0">
                <a:pos x="206" y="528"/>
              </a:cxn>
              <a:cxn ang="0">
                <a:pos x="120" y="680"/>
              </a:cxn>
              <a:cxn ang="0">
                <a:pos x="54" y="842"/>
              </a:cxn>
              <a:cxn ang="0">
                <a:pos x="14" y="1016"/>
              </a:cxn>
              <a:cxn ang="0">
                <a:pos x="0" y="1200"/>
              </a:cxn>
              <a:cxn ang="0">
                <a:pos x="6" y="1322"/>
              </a:cxn>
              <a:cxn ang="0">
                <a:pos x="38" y="1500"/>
              </a:cxn>
              <a:cxn ang="0">
                <a:pos x="96" y="1666"/>
              </a:cxn>
              <a:cxn ang="0">
                <a:pos x="174" y="1822"/>
              </a:cxn>
              <a:cxn ang="0">
                <a:pos x="274" y="1962"/>
              </a:cxn>
              <a:cxn ang="0">
                <a:pos x="394" y="2088"/>
              </a:cxn>
              <a:cxn ang="0">
                <a:pos x="530" y="2194"/>
              </a:cxn>
              <a:cxn ang="0">
                <a:pos x="680" y="2282"/>
              </a:cxn>
              <a:cxn ang="0">
                <a:pos x="844" y="2346"/>
              </a:cxn>
              <a:cxn ang="0">
                <a:pos x="1018" y="2386"/>
              </a:cxn>
              <a:cxn ang="0">
                <a:pos x="1200" y="2400"/>
              </a:cxn>
              <a:cxn ang="0">
                <a:pos x="1284" y="2396"/>
              </a:cxn>
              <a:cxn ang="0">
                <a:pos x="1404" y="2382"/>
              </a:cxn>
              <a:cxn ang="0">
                <a:pos x="1522" y="2356"/>
              </a:cxn>
              <a:cxn ang="0">
                <a:pos x="1634" y="2318"/>
              </a:cxn>
              <a:cxn ang="0">
                <a:pos x="1740" y="2272"/>
              </a:cxn>
              <a:cxn ang="0">
                <a:pos x="1810" y="2234"/>
              </a:cxn>
              <a:cxn ang="0">
                <a:pos x="1712" y="2170"/>
              </a:cxn>
              <a:cxn ang="0">
                <a:pos x="1624" y="2098"/>
              </a:cxn>
              <a:cxn ang="0">
                <a:pos x="1540" y="2018"/>
              </a:cxn>
              <a:cxn ang="0">
                <a:pos x="1466" y="1932"/>
              </a:cxn>
              <a:cxn ang="0">
                <a:pos x="1400" y="1836"/>
              </a:cxn>
              <a:cxn ang="0">
                <a:pos x="1344" y="1736"/>
              </a:cxn>
              <a:cxn ang="0">
                <a:pos x="1296" y="1630"/>
              </a:cxn>
              <a:cxn ang="0">
                <a:pos x="1260" y="1518"/>
              </a:cxn>
              <a:cxn ang="0">
                <a:pos x="1234" y="1402"/>
              </a:cxn>
              <a:cxn ang="0">
                <a:pos x="1220" y="1282"/>
              </a:cxn>
              <a:cxn ang="0">
                <a:pos x="1218" y="1200"/>
              </a:cxn>
            </a:cxnLst>
            <a:rect l="0" t="0" r="r" b="b"/>
            <a:pathLst>
              <a:path w="1810" h="2400">
                <a:moveTo>
                  <a:pt x="1218" y="1200"/>
                </a:moveTo>
                <a:lnTo>
                  <a:pt x="1218" y="1200"/>
                </a:lnTo>
                <a:lnTo>
                  <a:pt x="1218" y="1158"/>
                </a:lnTo>
                <a:lnTo>
                  <a:pt x="1220" y="1118"/>
                </a:lnTo>
                <a:lnTo>
                  <a:pt x="1224" y="1078"/>
                </a:lnTo>
                <a:lnTo>
                  <a:pt x="1228" y="1038"/>
                </a:lnTo>
                <a:lnTo>
                  <a:pt x="1234" y="998"/>
                </a:lnTo>
                <a:lnTo>
                  <a:pt x="1242" y="958"/>
                </a:lnTo>
                <a:lnTo>
                  <a:pt x="1250" y="920"/>
                </a:lnTo>
                <a:lnTo>
                  <a:pt x="1260" y="882"/>
                </a:lnTo>
                <a:lnTo>
                  <a:pt x="1272" y="844"/>
                </a:lnTo>
                <a:lnTo>
                  <a:pt x="1284" y="806"/>
                </a:lnTo>
                <a:lnTo>
                  <a:pt x="1296" y="770"/>
                </a:lnTo>
                <a:lnTo>
                  <a:pt x="1312" y="734"/>
                </a:lnTo>
                <a:lnTo>
                  <a:pt x="1328" y="698"/>
                </a:lnTo>
                <a:lnTo>
                  <a:pt x="1344" y="664"/>
                </a:lnTo>
                <a:lnTo>
                  <a:pt x="1362" y="628"/>
                </a:lnTo>
                <a:lnTo>
                  <a:pt x="1380" y="596"/>
                </a:lnTo>
                <a:lnTo>
                  <a:pt x="1400" y="562"/>
                </a:lnTo>
                <a:lnTo>
                  <a:pt x="1422" y="530"/>
                </a:lnTo>
                <a:lnTo>
                  <a:pt x="1444" y="498"/>
                </a:lnTo>
                <a:lnTo>
                  <a:pt x="1466" y="468"/>
                </a:lnTo>
                <a:lnTo>
                  <a:pt x="1490" y="438"/>
                </a:lnTo>
                <a:lnTo>
                  <a:pt x="1516" y="408"/>
                </a:lnTo>
                <a:lnTo>
                  <a:pt x="1540" y="380"/>
                </a:lnTo>
                <a:lnTo>
                  <a:pt x="1568" y="352"/>
                </a:lnTo>
                <a:lnTo>
                  <a:pt x="1594" y="326"/>
                </a:lnTo>
                <a:lnTo>
                  <a:pt x="1624" y="300"/>
                </a:lnTo>
                <a:lnTo>
                  <a:pt x="1652" y="276"/>
                </a:lnTo>
                <a:lnTo>
                  <a:pt x="1682" y="252"/>
                </a:lnTo>
                <a:lnTo>
                  <a:pt x="1712" y="228"/>
                </a:lnTo>
                <a:lnTo>
                  <a:pt x="1744" y="206"/>
                </a:lnTo>
                <a:lnTo>
                  <a:pt x="1776" y="186"/>
                </a:lnTo>
                <a:lnTo>
                  <a:pt x="1810" y="166"/>
                </a:lnTo>
                <a:lnTo>
                  <a:pt x="1810" y="166"/>
                </a:lnTo>
                <a:lnTo>
                  <a:pt x="1776" y="146"/>
                </a:lnTo>
                <a:lnTo>
                  <a:pt x="1740" y="128"/>
                </a:lnTo>
                <a:lnTo>
                  <a:pt x="1706" y="110"/>
                </a:lnTo>
                <a:lnTo>
                  <a:pt x="1670" y="94"/>
                </a:lnTo>
                <a:lnTo>
                  <a:pt x="1634" y="80"/>
                </a:lnTo>
                <a:lnTo>
                  <a:pt x="1596" y="66"/>
                </a:lnTo>
                <a:lnTo>
                  <a:pt x="1560" y="54"/>
                </a:lnTo>
                <a:lnTo>
                  <a:pt x="1522" y="42"/>
                </a:lnTo>
                <a:lnTo>
                  <a:pt x="1482" y="32"/>
                </a:lnTo>
                <a:lnTo>
                  <a:pt x="1444" y="24"/>
                </a:lnTo>
                <a:lnTo>
                  <a:pt x="1404" y="16"/>
                </a:lnTo>
                <a:lnTo>
                  <a:pt x="1364" y="10"/>
                </a:lnTo>
                <a:lnTo>
                  <a:pt x="1324" y="6"/>
                </a:lnTo>
                <a:lnTo>
                  <a:pt x="1284" y="2"/>
                </a:lnTo>
                <a:lnTo>
                  <a:pt x="1242" y="0"/>
                </a:lnTo>
                <a:lnTo>
                  <a:pt x="1200" y="0"/>
                </a:lnTo>
                <a:lnTo>
                  <a:pt x="1200" y="0"/>
                </a:lnTo>
                <a:lnTo>
                  <a:pt x="1138" y="2"/>
                </a:lnTo>
                <a:lnTo>
                  <a:pt x="1078" y="6"/>
                </a:lnTo>
                <a:lnTo>
                  <a:pt x="1018" y="14"/>
                </a:lnTo>
                <a:lnTo>
                  <a:pt x="958" y="24"/>
                </a:lnTo>
                <a:lnTo>
                  <a:pt x="900" y="38"/>
                </a:lnTo>
                <a:lnTo>
                  <a:pt x="844" y="54"/>
                </a:lnTo>
                <a:lnTo>
                  <a:pt x="788" y="72"/>
                </a:lnTo>
                <a:lnTo>
                  <a:pt x="734" y="94"/>
                </a:lnTo>
                <a:lnTo>
                  <a:pt x="680" y="118"/>
                </a:lnTo>
                <a:lnTo>
                  <a:pt x="628" y="144"/>
                </a:lnTo>
                <a:lnTo>
                  <a:pt x="578" y="174"/>
                </a:lnTo>
                <a:lnTo>
                  <a:pt x="530" y="204"/>
                </a:lnTo>
                <a:lnTo>
                  <a:pt x="482" y="238"/>
                </a:lnTo>
                <a:lnTo>
                  <a:pt x="438" y="274"/>
                </a:lnTo>
                <a:lnTo>
                  <a:pt x="394" y="312"/>
                </a:lnTo>
                <a:lnTo>
                  <a:pt x="352" y="350"/>
                </a:lnTo>
                <a:lnTo>
                  <a:pt x="312" y="392"/>
                </a:lnTo>
                <a:lnTo>
                  <a:pt x="274" y="436"/>
                </a:lnTo>
                <a:lnTo>
                  <a:pt x="240" y="482"/>
                </a:lnTo>
                <a:lnTo>
                  <a:pt x="206" y="528"/>
                </a:lnTo>
                <a:lnTo>
                  <a:pt x="174" y="578"/>
                </a:lnTo>
                <a:lnTo>
                  <a:pt x="146" y="628"/>
                </a:lnTo>
                <a:lnTo>
                  <a:pt x="120" y="680"/>
                </a:lnTo>
                <a:lnTo>
                  <a:pt x="96" y="732"/>
                </a:lnTo>
                <a:lnTo>
                  <a:pt x="74" y="786"/>
                </a:lnTo>
                <a:lnTo>
                  <a:pt x="54" y="842"/>
                </a:lnTo>
                <a:lnTo>
                  <a:pt x="38" y="900"/>
                </a:lnTo>
                <a:lnTo>
                  <a:pt x="26" y="958"/>
                </a:lnTo>
                <a:lnTo>
                  <a:pt x="14" y="1016"/>
                </a:lnTo>
                <a:lnTo>
                  <a:pt x="6" y="1076"/>
                </a:lnTo>
                <a:lnTo>
                  <a:pt x="2" y="1138"/>
                </a:lnTo>
                <a:lnTo>
                  <a:pt x="0" y="1200"/>
                </a:lnTo>
                <a:lnTo>
                  <a:pt x="0" y="1200"/>
                </a:lnTo>
                <a:lnTo>
                  <a:pt x="2" y="1262"/>
                </a:lnTo>
                <a:lnTo>
                  <a:pt x="6" y="1322"/>
                </a:lnTo>
                <a:lnTo>
                  <a:pt x="14" y="1382"/>
                </a:lnTo>
                <a:lnTo>
                  <a:pt x="26" y="1442"/>
                </a:lnTo>
                <a:lnTo>
                  <a:pt x="38" y="1500"/>
                </a:lnTo>
                <a:lnTo>
                  <a:pt x="54" y="1556"/>
                </a:lnTo>
                <a:lnTo>
                  <a:pt x="74" y="1612"/>
                </a:lnTo>
                <a:lnTo>
                  <a:pt x="96" y="1666"/>
                </a:lnTo>
                <a:lnTo>
                  <a:pt x="120" y="1720"/>
                </a:lnTo>
                <a:lnTo>
                  <a:pt x="146" y="1772"/>
                </a:lnTo>
                <a:lnTo>
                  <a:pt x="174" y="1822"/>
                </a:lnTo>
                <a:lnTo>
                  <a:pt x="206" y="1870"/>
                </a:lnTo>
                <a:lnTo>
                  <a:pt x="240" y="1918"/>
                </a:lnTo>
                <a:lnTo>
                  <a:pt x="274" y="1962"/>
                </a:lnTo>
                <a:lnTo>
                  <a:pt x="312" y="2006"/>
                </a:lnTo>
                <a:lnTo>
                  <a:pt x="352" y="2048"/>
                </a:lnTo>
                <a:lnTo>
                  <a:pt x="394" y="2088"/>
                </a:lnTo>
                <a:lnTo>
                  <a:pt x="438" y="2126"/>
                </a:lnTo>
                <a:lnTo>
                  <a:pt x="482" y="2162"/>
                </a:lnTo>
                <a:lnTo>
                  <a:pt x="530" y="2194"/>
                </a:lnTo>
                <a:lnTo>
                  <a:pt x="578" y="2226"/>
                </a:lnTo>
                <a:lnTo>
                  <a:pt x="628" y="2254"/>
                </a:lnTo>
                <a:lnTo>
                  <a:pt x="680" y="2282"/>
                </a:lnTo>
                <a:lnTo>
                  <a:pt x="734" y="2306"/>
                </a:lnTo>
                <a:lnTo>
                  <a:pt x="788" y="2326"/>
                </a:lnTo>
                <a:lnTo>
                  <a:pt x="844" y="2346"/>
                </a:lnTo>
                <a:lnTo>
                  <a:pt x="900" y="2362"/>
                </a:lnTo>
                <a:lnTo>
                  <a:pt x="958" y="2376"/>
                </a:lnTo>
                <a:lnTo>
                  <a:pt x="1018" y="2386"/>
                </a:lnTo>
                <a:lnTo>
                  <a:pt x="1078" y="2394"/>
                </a:lnTo>
                <a:lnTo>
                  <a:pt x="1138" y="2398"/>
                </a:lnTo>
                <a:lnTo>
                  <a:pt x="1200" y="2400"/>
                </a:lnTo>
                <a:lnTo>
                  <a:pt x="1200" y="2400"/>
                </a:lnTo>
                <a:lnTo>
                  <a:pt x="1242" y="2398"/>
                </a:lnTo>
                <a:lnTo>
                  <a:pt x="1284" y="2396"/>
                </a:lnTo>
                <a:lnTo>
                  <a:pt x="1324" y="2394"/>
                </a:lnTo>
                <a:lnTo>
                  <a:pt x="1364" y="2388"/>
                </a:lnTo>
                <a:lnTo>
                  <a:pt x="1404" y="2382"/>
                </a:lnTo>
                <a:lnTo>
                  <a:pt x="1444" y="2374"/>
                </a:lnTo>
                <a:lnTo>
                  <a:pt x="1482" y="2366"/>
                </a:lnTo>
                <a:lnTo>
                  <a:pt x="1522" y="2356"/>
                </a:lnTo>
                <a:lnTo>
                  <a:pt x="1560" y="2344"/>
                </a:lnTo>
                <a:lnTo>
                  <a:pt x="1596" y="2332"/>
                </a:lnTo>
                <a:lnTo>
                  <a:pt x="1634" y="2318"/>
                </a:lnTo>
                <a:lnTo>
                  <a:pt x="1670" y="2304"/>
                </a:lnTo>
                <a:lnTo>
                  <a:pt x="1706" y="2288"/>
                </a:lnTo>
                <a:lnTo>
                  <a:pt x="1740" y="2272"/>
                </a:lnTo>
                <a:lnTo>
                  <a:pt x="1776" y="2254"/>
                </a:lnTo>
                <a:lnTo>
                  <a:pt x="1810" y="2234"/>
                </a:lnTo>
                <a:lnTo>
                  <a:pt x="1810" y="2234"/>
                </a:lnTo>
                <a:lnTo>
                  <a:pt x="1776" y="2214"/>
                </a:lnTo>
                <a:lnTo>
                  <a:pt x="1744" y="2192"/>
                </a:lnTo>
                <a:lnTo>
                  <a:pt x="1712" y="2170"/>
                </a:lnTo>
                <a:lnTo>
                  <a:pt x="1682" y="2148"/>
                </a:lnTo>
                <a:lnTo>
                  <a:pt x="1652" y="2124"/>
                </a:lnTo>
                <a:lnTo>
                  <a:pt x="1624" y="2098"/>
                </a:lnTo>
                <a:lnTo>
                  <a:pt x="1594" y="2072"/>
                </a:lnTo>
                <a:lnTo>
                  <a:pt x="1568" y="2046"/>
                </a:lnTo>
                <a:lnTo>
                  <a:pt x="1540" y="2018"/>
                </a:lnTo>
                <a:lnTo>
                  <a:pt x="1516" y="1990"/>
                </a:lnTo>
                <a:lnTo>
                  <a:pt x="1490" y="1962"/>
                </a:lnTo>
                <a:lnTo>
                  <a:pt x="1466" y="1932"/>
                </a:lnTo>
                <a:lnTo>
                  <a:pt x="1444" y="1900"/>
                </a:lnTo>
                <a:lnTo>
                  <a:pt x="1422" y="1868"/>
                </a:lnTo>
                <a:lnTo>
                  <a:pt x="1400" y="1836"/>
                </a:lnTo>
                <a:lnTo>
                  <a:pt x="1380" y="1804"/>
                </a:lnTo>
                <a:lnTo>
                  <a:pt x="1362" y="1770"/>
                </a:lnTo>
                <a:lnTo>
                  <a:pt x="1344" y="1736"/>
                </a:lnTo>
                <a:lnTo>
                  <a:pt x="1328" y="1700"/>
                </a:lnTo>
                <a:lnTo>
                  <a:pt x="1312" y="1666"/>
                </a:lnTo>
                <a:lnTo>
                  <a:pt x="1296" y="1630"/>
                </a:lnTo>
                <a:lnTo>
                  <a:pt x="1284" y="1592"/>
                </a:lnTo>
                <a:lnTo>
                  <a:pt x="1272" y="1556"/>
                </a:lnTo>
                <a:lnTo>
                  <a:pt x="1260" y="1518"/>
                </a:lnTo>
                <a:lnTo>
                  <a:pt x="1250" y="1480"/>
                </a:lnTo>
                <a:lnTo>
                  <a:pt x="1242" y="1440"/>
                </a:lnTo>
                <a:lnTo>
                  <a:pt x="1234" y="1402"/>
                </a:lnTo>
                <a:lnTo>
                  <a:pt x="1228" y="1362"/>
                </a:lnTo>
                <a:lnTo>
                  <a:pt x="1224" y="1322"/>
                </a:lnTo>
                <a:lnTo>
                  <a:pt x="1220" y="1282"/>
                </a:lnTo>
                <a:lnTo>
                  <a:pt x="1218" y="1240"/>
                </a:lnTo>
                <a:lnTo>
                  <a:pt x="1218" y="1200"/>
                </a:lnTo>
                <a:lnTo>
                  <a:pt x="1218" y="1200"/>
                </a:lnTo>
                <a:close/>
              </a:path>
            </a:pathLst>
          </a:custGeom>
          <a:solidFill>
            <a:srgbClr val="FF3300"/>
          </a:solidFill>
          <a:ln w="12700">
            <a:noFill/>
            <a:prstDash val="solid"/>
            <a:round/>
            <a:headEnd/>
            <a:tailEnd/>
          </a:ln>
        </p:spPr>
        <p:txBody>
          <a:bodyPr/>
          <a:lstStyle/>
          <a:p>
            <a:r>
              <a:rPr lang="en-US" dirty="0" smtClean="0"/>
              <a:t>EVENT MARKETING</a:t>
            </a:r>
          </a:p>
          <a:p>
            <a:r>
              <a:rPr lang="en-US" sz="1200" dirty="0" smtClean="0">
                <a:latin typeface="Arial" pitchFamily="34" charset="0"/>
                <a:cs typeface="Arial" pitchFamily="34" charset="0"/>
              </a:rPr>
              <a:t>~Influencing behaviors in </a:t>
            </a:r>
          </a:p>
          <a:p>
            <a:r>
              <a:rPr lang="en-US" sz="1200" dirty="0" smtClean="0">
                <a:latin typeface="Arial" pitchFamily="34" charset="0"/>
                <a:cs typeface="Arial" pitchFamily="34" charset="0"/>
              </a:rPr>
              <a:t>society &amp; sports</a:t>
            </a:r>
          </a:p>
          <a:p>
            <a:r>
              <a:rPr lang="en-US" sz="1200" dirty="0" smtClean="0">
                <a:latin typeface="Arial" pitchFamily="34" charset="0"/>
                <a:cs typeface="Arial" pitchFamily="34" charset="0"/>
              </a:rPr>
              <a:t>~ Building relationships with</a:t>
            </a:r>
          </a:p>
          <a:p>
            <a:r>
              <a:rPr lang="en-US" sz="1200" dirty="0" smtClean="0">
                <a:latin typeface="Arial" pitchFamily="34" charset="0"/>
                <a:cs typeface="Arial" pitchFamily="34" charset="0"/>
              </a:rPr>
              <a:t> consumers through events</a:t>
            </a:r>
          </a:p>
          <a:p>
            <a:r>
              <a:rPr lang="en-US" sz="1200" dirty="0" smtClean="0">
                <a:latin typeface="Arial" pitchFamily="34" charset="0"/>
                <a:cs typeface="Arial" pitchFamily="34" charset="0"/>
              </a:rPr>
              <a:t>~Providing services to </a:t>
            </a:r>
          </a:p>
          <a:p>
            <a:r>
              <a:rPr lang="en-US" sz="1200" dirty="0" smtClean="0">
                <a:latin typeface="Arial" pitchFamily="34" charset="0"/>
                <a:cs typeface="Arial" pitchFamily="34" charset="0"/>
              </a:rPr>
              <a:t>consumers through events &amp; sponsorships</a:t>
            </a:r>
          </a:p>
          <a:p>
            <a:r>
              <a:rPr lang="en-US" sz="1200" dirty="0" smtClean="0">
                <a:latin typeface="Arial" pitchFamily="34" charset="0"/>
                <a:cs typeface="Arial" pitchFamily="34" charset="0"/>
              </a:rPr>
              <a:t>~Demonstrating value </a:t>
            </a:r>
          </a:p>
          <a:p>
            <a:r>
              <a:rPr lang="en-US" sz="1200" dirty="0" smtClean="0">
                <a:latin typeface="Arial" pitchFamily="34" charset="0"/>
                <a:cs typeface="Arial" pitchFamily="34" charset="0"/>
              </a:rPr>
              <a:t>&amp; effectiveness of events &amp;</a:t>
            </a:r>
          </a:p>
          <a:p>
            <a:r>
              <a:rPr lang="en-US" sz="1200" dirty="0" smtClean="0">
                <a:latin typeface="Arial" pitchFamily="34" charset="0"/>
                <a:cs typeface="Arial" pitchFamily="34" charset="0"/>
              </a:rPr>
              <a:t>sponsorships</a:t>
            </a:r>
          </a:p>
          <a:p>
            <a:r>
              <a:rPr lang="en-US" sz="1200" dirty="0" smtClean="0">
                <a:latin typeface="Arial" pitchFamily="34" charset="0"/>
                <a:cs typeface="Arial" pitchFamily="34" charset="0"/>
              </a:rPr>
              <a:t>~Engaging consumers via</a:t>
            </a:r>
          </a:p>
          <a:p>
            <a:r>
              <a:rPr lang="en-US" sz="1200" dirty="0" smtClean="0">
                <a:latin typeface="Arial" pitchFamily="34" charset="0"/>
                <a:cs typeface="Arial" pitchFamily="34" charset="0"/>
              </a:rPr>
              <a:t>events via affect transfer</a:t>
            </a:r>
          </a:p>
          <a:p>
            <a:r>
              <a:rPr lang="en-US" sz="1200" dirty="0" smtClean="0">
                <a:latin typeface="Arial" pitchFamily="34" charset="0"/>
                <a:cs typeface="Arial" pitchFamily="34" charset="0"/>
              </a:rPr>
              <a:t>~The relationship of exhibits &amp;</a:t>
            </a:r>
          </a:p>
          <a:p>
            <a:r>
              <a:rPr lang="en-US" sz="1200" dirty="0" smtClean="0">
                <a:latin typeface="Arial" pitchFamily="34" charset="0"/>
                <a:cs typeface="Arial" pitchFamily="34" charset="0"/>
              </a:rPr>
              <a:t>consumer product knowledge</a:t>
            </a:r>
          </a:p>
          <a:p>
            <a:r>
              <a:rPr lang="en-US" sz="1200" dirty="0" smtClean="0">
                <a:latin typeface="Arial" pitchFamily="34" charset="0"/>
                <a:cs typeface="Arial" pitchFamily="34" charset="0"/>
              </a:rPr>
              <a:t>~Enhancing purchase intentions</a:t>
            </a:r>
          </a:p>
          <a:p>
            <a:r>
              <a:rPr lang="en-US" sz="1200" dirty="0" smtClean="0">
                <a:latin typeface="Arial" pitchFamily="34" charset="0"/>
                <a:cs typeface="Arial" pitchFamily="34" charset="0"/>
              </a:rPr>
              <a:t>~Consumer-sponsor-event fit</a:t>
            </a:r>
          </a:p>
          <a:p>
            <a:r>
              <a:rPr lang="en-US" sz="1200" dirty="0" smtClean="0">
                <a:latin typeface="Arial" pitchFamily="34" charset="0"/>
                <a:cs typeface="Arial" pitchFamily="34" charset="0"/>
              </a:rPr>
              <a:t>~Resistance to special events</a:t>
            </a:r>
          </a:p>
          <a:p>
            <a:endParaRPr lang="en-US" sz="1200" dirty="0">
              <a:latin typeface="Arial" pitchFamily="34" charset="0"/>
              <a:cs typeface="Arial" pitchFamily="34" charset="0"/>
            </a:endParaRPr>
          </a:p>
        </p:txBody>
      </p:sp>
      <p:sp>
        <p:nvSpPr>
          <p:cNvPr id="5128" name="Freeform 8"/>
          <p:cNvSpPr>
            <a:spLocks/>
          </p:cNvSpPr>
          <p:nvPr/>
        </p:nvSpPr>
        <p:spPr bwMode="auto">
          <a:xfrm>
            <a:off x="4683125" y="1558925"/>
            <a:ext cx="2870200" cy="3810000"/>
          </a:xfrm>
          <a:custGeom>
            <a:avLst/>
            <a:gdLst/>
            <a:ahLst/>
            <a:cxnLst>
              <a:cxn ang="0">
                <a:pos x="566" y="0"/>
              </a:cxn>
              <a:cxn ang="0">
                <a:pos x="444" y="10"/>
              </a:cxn>
              <a:cxn ang="0">
                <a:pos x="326" y="32"/>
              </a:cxn>
              <a:cxn ang="0">
                <a:pos x="212" y="66"/>
              </a:cxn>
              <a:cxn ang="0">
                <a:pos x="102" y="110"/>
              </a:cxn>
              <a:cxn ang="0">
                <a:pos x="0" y="166"/>
              </a:cxn>
              <a:cxn ang="0">
                <a:pos x="64" y="206"/>
              </a:cxn>
              <a:cxn ang="0">
                <a:pos x="156" y="276"/>
              </a:cxn>
              <a:cxn ang="0">
                <a:pos x="240" y="352"/>
              </a:cxn>
              <a:cxn ang="0">
                <a:pos x="318" y="438"/>
              </a:cxn>
              <a:cxn ang="0">
                <a:pos x="386" y="530"/>
              </a:cxn>
              <a:cxn ang="0">
                <a:pos x="446" y="628"/>
              </a:cxn>
              <a:cxn ang="0">
                <a:pos x="496" y="734"/>
              </a:cxn>
              <a:cxn ang="0">
                <a:pos x="538" y="844"/>
              </a:cxn>
              <a:cxn ang="0">
                <a:pos x="566" y="958"/>
              </a:cxn>
              <a:cxn ang="0">
                <a:pos x="584" y="1078"/>
              </a:cxn>
              <a:cxn ang="0">
                <a:pos x="590" y="1200"/>
              </a:cxn>
              <a:cxn ang="0">
                <a:pos x="588" y="1282"/>
              </a:cxn>
              <a:cxn ang="0">
                <a:pos x="574" y="1402"/>
              </a:cxn>
              <a:cxn ang="0">
                <a:pos x="548" y="1518"/>
              </a:cxn>
              <a:cxn ang="0">
                <a:pos x="512" y="1630"/>
              </a:cxn>
              <a:cxn ang="0">
                <a:pos x="464" y="1736"/>
              </a:cxn>
              <a:cxn ang="0">
                <a:pos x="408" y="1836"/>
              </a:cxn>
              <a:cxn ang="0">
                <a:pos x="342" y="1932"/>
              </a:cxn>
              <a:cxn ang="0">
                <a:pos x="268" y="2018"/>
              </a:cxn>
              <a:cxn ang="0">
                <a:pos x="186" y="2098"/>
              </a:cxn>
              <a:cxn ang="0">
                <a:pos x="96" y="2170"/>
              </a:cxn>
              <a:cxn ang="0">
                <a:pos x="0" y="2234"/>
              </a:cxn>
              <a:cxn ang="0">
                <a:pos x="68" y="2272"/>
              </a:cxn>
              <a:cxn ang="0">
                <a:pos x="174" y="2318"/>
              </a:cxn>
              <a:cxn ang="0">
                <a:pos x="288" y="2356"/>
              </a:cxn>
              <a:cxn ang="0">
                <a:pos x="404" y="2382"/>
              </a:cxn>
              <a:cxn ang="0">
                <a:pos x="526" y="2396"/>
              </a:cxn>
              <a:cxn ang="0">
                <a:pos x="608" y="2400"/>
              </a:cxn>
              <a:cxn ang="0">
                <a:pos x="790" y="2386"/>
              </a:cxn>
              <a:cxn ang="0">
                <a:pos x="964" y="2346"/>
              </a:cxn>
              <a:cxn ang="0">
                <a:pos x="1128" y="2282"/>
              </a:cxn>
              <a:cxn ang="0">
                <a:pos x="1278" y="2194"/>
              </a:cxn>
              <a:cxn ang="0">
                <a:pos x="1414" y="2088"/>
              </a:cxn>
              <a:cxn ang="0">
                <a:pos x="1534" y="1962"/>
              </a:cxn>
              <a:cxn ang="0">
                <a:pos x="1634" y="1822"/>
              </a:cxn>
              <a:cxn ang="0">
                <a:pos x="1714" y="1666"/>
              </a:cxn>
              <a:cxn ang="0">
                <a:pos x="1770" y="1500"/>
              </a:cxn>
              <a:cxn ang="0">
                <a:pos x="1802" y="1322"/>
              </a:cxn>
              <a:cxn ang="0">
                <a:pos x="1808" y="1200"/>
              </a:cxn>
              <a:cxn ang="0">
                <a:pos x="1794" y="1016"/>
              </a:cxn>
              <a:cxn ang="0">
                <a:pos x="1754" y="842"/>
              </a:cxn>
              <a:cxn ang="0">
                <a:pos x="1690" y="680"/>
              </a:cxn>
              <a:cxn ang="0">
                <a:pos x="1602" y="528"/>
              </a:cxn>
              <a:cxn ang="0">
                <a:pos x="1496" y="392"/>
              </a:cxn>
              <a:cxn ang="0">
                <a:pos x="1370" y="274"/>
              </a:cxn>
              <a:cxn ang="0">
                <a:pos x="1230" y="174"/>
              </a:cxn>
              <a:cxn ang="0">
                <a:pos x="1074" y="94"/>
              </a:cxn>
              <a:cxn ang="0">
                <a:pos x="908" y="38"/>
              </a:cxn>
              <a:cxn ang="0">
                <a:pos x="730" y="6"/>
              </a:cxn>
              <a:cxn ang="0">
                <a:pos x="608" y="0"/>
              </a:cxn>
            </a:cxnLst>
            <a:rect l="0" t="0" r="r" b="b"/>
            <a:pathLst>
              <a:path w="1808" h="2400">
                <a:moveTo>
                  <a:pt x="608" y="0"/>
                </a:moveTo>
                <a:lnTo>
                  <a:pt x="608" y="0"/>
                </a:lnTo>
                <a:lnTo>
                  <a:pt x="566" y="0"/>
                </a:lnTo>
                <a:lnTo>
                  <a:pt x="526" y="2"/>
                </a:lnTo>
                <a:lnTo>
                  <a:pt x="484" y="6"/>
                </a:lnTo>
                <a:lnTo>
                  <a:pt x="444" y="10"/>
                </a:lnTo>
                <a:lnTo>
                  <a:pt x="404" y="16"/>
                </a:lnTo>
                <a:lnTo>
                  <a:pt x="364" y="24"/>
                </a:lnTo>
                <a:lnTo>
                  <a:pt x="326" y="32"/>
                </a:lnTo>
                <a:lnTo>
                  <a:pt x="288" y="42"/>
                </a:lnTo>
                <a:lnTo>
                  <a:pt x="248" y="54"/>
                </a:lnTo>
                <a:lnTo>
                  <a:pt x="212" y="66"/>
                </a:lnTo>
                <a:lnTo>
                  <a:pt x="174" y="80"/>
                </a:lnTo>
                <a:lnTo>
                  <a:pt x="138" y="94"/>
                </a:lnTo>
                <a:lnTo>
                  <a:pt x="102" y="110"/>
                </a:lnTo>
                <a:lnTo>
                  <a:pt x="68" y="128"/>
                </a:lnTo>
                <a:lnTo>
                  <a:pt x="32" y="146"/>
                </a:lnTo>
                <a:lnTo>
                  <a:pt x="0" y="166"/>
                </a:lnTo>
                <a:lnTo>
                  <a:pt x="0" y="166"/>
                </a:lnTo>
                <a:lnTo>
                  <a:pt x="32" y="186"/>
                </a:lnTo>
                <a:lnTo>
                  <a:pt x="64" y="206"/>
                </a:lnTo>
                <a:lnTo>
                  <a:pt x="96" y="228"/>
                </a:lnTo>
                <a:lnTo>
                  <a:pt x="126" y="252"/>
                </a:lnTo>
                <a:lnTo>
                  <a:pt x="156" y="276"/>
                </a:lnTo>
                <a:lnTo>
                  <a:pt x="186" y="300"/>
                </a:lnTo>
                <a:lnTo>
                  <a:pt x="214" y="326"/>
                </a:lnTo>
                <a:lnTo>
                  <a:pt x="240" y="352"/>
                </a:lnTo>
                <a:lnTo>
                  <a:pt x="268" y="380"/>
                </a:lnTo>
                <a:lnTo>
                  <a:pt x="294" y="408"/>
                </a:lnTo>
                <a:lnTo>
                  <a:pt x="318" y="438"/>
                </a:lnTo>
                <a:lnTo>
                  <a:pt x="342" y="468"/>
                </a:lnTo>
                <a:lnTo>
                  <a:pt x="364" y="498"/>
                </a:lnTo>
                <a:lnTo>
                  <a:pt x="386" y="530"/>
                </a:lnTo>
                <a:lnTo>
                  <a:pt x="408" y="562"/>
                </a:lnTo>
                <a:lnTo>
                  <a:pt x="428" y="596"/>
                </a:lnTo>
                <a:lnTo>
                  <a:pt x="446" y="628"/>
                </a:lnTo>
                <a:lnTo>
                  <a:pt x="464" y="664"/>
                </a:lnTo>
                <a:lnTo>
                  <a:pt x="482" y="698"/>
                </a:lnTo>
                <a:lnTo>
                  <a:pt x="496" y="734"/>
                </a:lnTo>
                <a:lnTo>
                  <a:pt x="512" y="770"/>
                </a:lnTo>
                <a:lnTo>
                  <a:pt x="524" y="806"/>
                </a:lnTo>
                <a:lnTo>
                  <a:pt x="538" y="844"/>
                </a:lnTo>
                <a:lnTo>
                  <a:pt x="548" y="882"/>
                </a:lnTo>
                <a:lnTo>
                  <a:pt x="558" y="920"/>
                </a:lnTo>
                <a:lnTo>
                  <a:pt x="566" y="958"/>
                </a:lnTo>
                <a:lnTo>
                  <a:pt x="574" y="998"/>
                </a:lnTo>
                <a:lnTo>
                  <a:pt x="580" y="1038"/>
                </a:lnTo>
                <a:lnTo>
                  <a:pt x="584" y="1078"/>
                </a:lnTo>
                <a:lnTo>
                  <a:pt x="588" y="1118"/>
                </a:lnTo>
                <a:lnTo>
                  <a:pt x="590" y="1158"/>
                </a:lnTo>
                <a:lnTo>
                  <a:pt x="590" y="1200"/>
                </a:lnTo>
                <a:lnTo>
                  <a:pt x="590" y="1200"/>
                </a:lnTo>
                <a:lnTo>
                  <a:pt x="590" y="1240"/>
                </a:lnTo>
                <a:lnTo>
                  <a:pt x="588" y="1282"/>
                </a:lnTo>
                <a:lnTo>
                  <a:pt x="584" y="1322"/>
                </a:lnTo>
                <a:lnTo>
                  <a:pt x="580" y="1362"/>
                </a:lnTo>
                <a:lnTo>
                  <a:pt x="574" y="1402"/>
                </a:lnTo>
                <a:lnTo>
                  <a:pt x="566" y="1440"/>
                </a:lnTo>
                <a:lnTo>
                  <a:pt x="558" y="1480"/>
                </a:lnTo>
                <a:lnTo>
                  <a:pt x="548" y="1518"/>
                </a:lnTo>
                <a:lnTo>
                  <a:pt x="538" y="1556"/>
                </a:lnTo>
                <a:lnTo>
                  <a:pt x="524" y="1592"/>
                </a:lnTo>
                <a:lnTo>
                  <a:pt x="512" y="1630"/>
                </a:lnTo>
                <a:lnTo>
                  <a:pt x="496" y="1666"/>
                </a:lnTo>
                <a:lnTo>
                  <a:pt x="482" y="1700"/>
                </a:lnTo>
                <a:lnTo>
                  <a:pt x="464" y="1736"/>
                </a:lnTo>
                <a:lnTo>
                  <a:pt x="446" y="1770"/>
                </a:lnTo>
                <a:lnTo>
                  <a:pt x="428" y="1804"/>
                </a:lnTo>
                <a:lnTo>
                  <a:pt x="408" y="1836"/>
                </a:lnTo>
                <a:lnTo>
                  <a:pt x="386" y="1868"/>
                </a:lnTo>
                <a:lnTo>
                  <a:pt x="364" y="1900"/>
                </a:lnTo>
                <a:lnTo>
                  <a:pt x="342" y="1932"/>
                </a:lnTo>
                <a:lnTo>
                  <a:pt x="318" y="1962"/>
                </a:lnTo>
                <a:lnTo>
                  <a:pt x="294" y="1990"/>
                </a:lnTo>
                <a:lnTo>
                  <a:pt x="268" y="2018"/>
                </a:lnTo>
                <a:lnTo>
                  <a:pt x="240" y="2046"/>
                </a:lnTo>
                <a:lnTo>
                  <a:pt x="214" y="2072"/>
                </a:lnTo>
                <a:lnTo>
                  <a:pt x="186" y="2098"/>
                </a:lnTo>
                <a:lnTo>
                  <a:pt x="156" y="2124"/>
                </a:lnTo>
                <a:lnTo>
                  <a:pt x="126" y="2148"/>
                </a:lnTo>
                <a:lnTo>
                  <a:pt x="96" y="2170"/>
                </a:lnTo>
                <a:lnTo>
                  <a:pt x="64" y="2192"/>
                </a:lnTo>
                <a:lnTo>
                  <a:pt x="32" y="2214"/>
                </a:lnTo>
                <a:lnTo>
                  <a:pt x="0" y="2234"/>
                </a:lnTo>
                <a:lnTo>
                  <a:pt x="0" y="2234"/>
                </a:lnTo>
                <a:lnTo>
                  <a:pt x="32" y="2254"/>
                </a:lnTo>
                <a:lnTo>
                  <a:pt x="68" y="2272"/>
                </a:lnTo>
                <a:lnTo>
                  <a:pt x="102" y="2288"/>
                </a:lnTo>
                <a:lnTo>
                  <a:pt x="138" y="2304"/>
                </a:lnTo>
                <a:lnTo>
                  <a:pt x="174" y="2318"/>
                </a:lnTo>
                <a:lnTo>
                  <a:pt x="212" y="2332"/>
                </a:lnTo>
                <a:lnTo>
                  <a:pt x="248" y="2344"/>
                </a:lnTo>
                <a:lnTo>
                  <a:pt x="288" y="2356"/>
                </a:lnTo>
                <a:lnTo>
                  <a:pt x="326" y="2366"/>
                </a:lnTo>
                <a:lnTo>
                  <a:pt x="364" y="2374"/>
                </a:lnTo>
                <a:lnTo>
                  <a:pt x="404" y="2382"/>
                </a:lnTo>
                <a:lnTo>
                  <a:pt x="444" y="2388"/>
                </a:lnTo>
                <a:lnTo>
                  <a:pt x="484" y="2394"/>
                </a:lnTo>
                <a:lnTo>
                  <a:pt x="526" y="2396"/>
                </a:lnTo>
                <a:lnTo>
                  <a:pt x="566" y="2398"/>
                </a:lnTo>
                <a:lnTo>
                  <a:pt x="608" y="2400"/>
                </a:lnTo>
                <a:lnTo>
                  <a:pt x="608" y="2400"/>
                </a:lnTo>
                <a:lnTo>
                  <a:pt x="670" y="2398"/>
                </a:lnTo>
                <a:lnTo>
                  <a:pt x="730" y="2394"/>
                </a:lnTo>
                <a:lnTo>
                  <a:pt x="790" y="2386"/>
                </a:lnTo>
                <a:lnTo>
                  <a:pt x="850" y="2376"/>
                </a:lnTo>
                <a:lnTo>
                  <a:pt x="908" y="2362"/>
                </a:lnTo>
                <a:lnTo>
                  <a:pt x="964" y="2346"/>
                </a:lnTo>
                <a:lnTo>
                  <a:pt x="1020" y="2326"/>
                </a:lnTo>
                <a:lnTo>
                  <a:pt x="1074" y="2306"/>
                </a:lnTo>
                <a:lnTo>
                  <a:pt x="1128" y="2282"/>
                </a:lnTo>
                <a:lnTo>
                  <a:pt x="1180" y="2254"/>
                </a:lnTo>
                <a:lnTo>
                  <a:pt x="1230" y="2226"/>
                </a:lnTo>
                <a:lnTo>
                  <a:pt x="1278" y="2194"/>
                </a:lnTo>
                <a:lnTo>
                  <a:pt x="1326" y="2162"/>
                </a:lnTo>
                <a:lnTo>
                  <a:pt x="1370" y="2126"/>
                </a:lnTo>
                <a:lnTo>
                  <a:pt x="1414" y="2088"/>
                </a:lnTo>
                <a:lnTo>
                  <a:pt x="1456" y="2048"/>
                </a:lnTo>
                <a:lnTo>
                  <a:pt x="1496" y="2006"/>
                </a:lnTo>
                <a:lnTo>
                  <a:pt x="1534" y="1962"/>
                </a:lnTo>
                <a:lnTo>
                  <a:pt x="1570" y="1918"/>
                </a:lnTo>
                <a:lnTo>
                  <a:pt x="1602" y="1870"/>
                </a:lnTo>
                <a:lnTo>
                  <a:pt x="1634" y="1822"/>
                </a:lnTo>
                <a:lnTo>
                  <a:pt x="1662" y="1772"/>
                </a:lnTo>
                <a:lnTo>
                  <a:pt x="1690" y="1720"/>
                </a:lnTo>
                <a:lnTo>
                  <a:pt x="1714" y="1666"/>
                </a:lnTo>
                <a:lnTo>
                  <a:pt x="1734" y="1612"/>
                </a:lnTo>
                <a:lnTo>
                  <a:pt x="1754" y="1556"/>
                </a:lnTo>
                <a:lnTo>
                  <a:pt x="1770" y="1500"/>
                </a:lnTo>
                <a:lnTo>
                  <a:pt x="1784" y="1442"/>
                </a:lnTo>
                <a:lnTo>
                  <a:pt x="1794" y="1382"/>
                </a:lnTo>
                <a:lnTo>
                  <a:pt x="1802" y="1322"/>
                </a:lnTo>
                <a:lnTo>
                  <a:pt x="1806" y="1262"/>
                </a:lnTo>
                <a:lnTo>
                  <a:pt x="1808" y="1200"/>
                </a:lnTo>
                <a:lnTo>
                  <a:pt x="1808" y="1200"/>
                </a:lnTo>
                <a:lnTo>
                  <a:pt x="1806" y="1138"/>
                </a:lnTo>
                <a:lnTo>
                  <a:pt x="1802" y="1076"/>
                </a:lnTo>
                <a:lnTo>
                  <a:pt x="1794" y="1016"/>
                </a:lnTo>
                <a:lnTo>
                  <a:pt x="1784" y="958"/>
                </a:lnTo>
                <a:lnTo>
                  <a:pt x="1770" y="900"/>
                </a:lnTo>
                <a:lnTo>
                  <a:pt x="1754" y="842"/>
                </a:lnTo>
                <a:lnTo>
                  <a:pt x="1734" y="786"/>
                </a:lnTo>
                <a:lnTo>
                  <a:pt x="1714" y="732"/>
                </a:lnTo>
                <a:lnTo>
                  <a:pt x="1690" y="680"/>
                </a:lnTo>
                <a:lnTo>
                  <a:pt x="1662" y="628"/>
                </a:lnTo>
                <a:lnTo>
                  <a:pt x="1634" y="578"/>
                </a:lnTo>
                <a:lnTo>
                  <a:pt x="1602" y="528"/>
                </a:lnTo>
                <a:lnTo>
                  <a:pt x="1570" y="482"/>
                </a:lnTo>
                <a:lnTo>
                  <a:pt x="1534" y="436"/>
                </a:lnTo>
                <a:lnTo>
                  <a:pt x="1496" y="392"/>
                </a:lnTo>
                <a:lnTo>
                  <a:pt x="1456" y="350"/>
                </a:lnTo>
                <a:lnTo>
                  <a:pt x="1414" y="312"/>
                </a:lnTo>
                <a:lnTo>
                  <a:pt x="1370" y="274"/>
                </a:lnTo>
                <a:lnTo>
                  <a:pt x="1326" y="238"/>
                </a:lnTo>
                <a:lnTo>
                  <a:pt x="1278" y="204"/>
                </a:lnTo>
                <a:lnTo>
                  <a:pt x="1230" y="174"/>
                </a:lnTo>
                <a:lnTo>
                  <a:pt x="1180" y="144"/>
                </a:lnTo>
                <a:lnTo>
                  <a:pt x="1128" y="118"/>
                </a:lnTo>
                <a:lnTo>
                  <a:pt x="1074" y="94"/>
                </a:lnTo>
                <a:lnTo>
                  <a:pt x="1020" y="72"/>
                </a:lnTo>
                <a:lnTo>
                  <a:pt x="964" y="54"/>
                </a:lnTo>
                <a:lnTo>
                  <a:pt x="908" y="38"/>
                </a:lnTo>
                <a:lnTo>
                  <a:pt x="850" y="24"/>
                </a:lnTo>
                <a:lnTo>
                  <a:pt x="790" y="14"/>
                </a:lnTo>
                <a:lnTo>
                  <a:pt x="730" y="6"/>
                </a:lnTo>
                <a:lnTo>
                  <a:pt x="670" y="2"/>
                </a:lnTo>
                <a:lnTo>
                  <a:pt x="608" y="0"/>
                </a:lnTo>
                <a:lnTo>
                  <a:pt x="608" y="0"/>
                </a:lnTo>
                <a:close/>
              </a:path>
            </a:pathLst>
          </a:custGeom>
          <a:solidFill>
            <a:srgbClr val="33CC33"/>
          </a:solidFill>
          <a:ln w="12700">
            <a:noFill/>
            <a:prstDash val="solid"/>
            <a:round/>
            <a:headEnd/>
            <a:tailEnd/>
          </a:ln>
        </p:spPr>
        <p:txBody>
          <a:bodyPr/>
          <a:lstStyle/>
          <a:p>
            <a:r>
              <a:rPr lang="en-US" dirty="0" smtClean="0"/>
              <a:t>E-CONSUMER BEHAVIOR</a:t>
            </a:r>
          </a:p>
          <a:p>
            <a:pPr algn="r"/>
            <a:r>
              <a:rPr lang="en-US" sz="1200" dirty="0" smtClean="0">
                <a:latin typeface="Arial" pitchFamily="34" charset="0"/>
                <a:cs typeface="Arial" pitchFamily="34" charset="0"/>
              </a:rPr>
              <a:t>~Online ad response</a:t>
            </a:r>
          </a:p>
          <a:p>
            <a:pPr algn="r"/>
            <a:r>
              <a:rPr lang="en-US" sz="1200" dirty="0" smtClean="0">
                <a:latin typeface="Arial" pitchFamily="34" charset="0"/>
                <a:cs typeface="Arial" pitchFamily="34" charset="0"/>
              </a:rPr>
              <a:t>~Determinants of cart abandonment</a:t>
            </a:r>
          </a:p>
          <a:p>
            <a:pPr algn="r"/>
            <a:r>
              <a:rPr lang="en-US" sz="1200" dirty="0" smtClean="0">
                <a:latin typeface="Arial" pitchFamily="34" charset="0"/>
                <a:cs typeface="Arial" pitchFamily="34" charset="0"/>
              </a:rPr>
              <a:t>~Motivations for e-cart use</a:t>
            </a:r>
          </a:p>
          <a:p>
            <a:pPr algn="r"/>
            <a:r>
              <a:rPr lang="en-US" sz="1200" dirty="0" smtClean="0">
                <a:latin typeface="Arial" pitchFamily="34" charset="0"/>
                <a:cs typeface="Arial" pitchFamily="34" charset="0"/>
              </a:rPr>
              <a:t>~Online identity &amp;</a:t>
            </a:r>
          </a:p>
          <a:p>
            <a:pPr algn="r"/>
            <a:r>
              <a:rPr lang="en-US" sz="1200" dirty="0" smtClean="0">
                <a:latin typeface="Arial" pitchFamily="34" charset="0"/>
                <a:cs typeface="Arial" pitchFamily="34" charset="0"/>
              </a:rPr>
              <a:t> cyber identity theft</a:t>
            </a:r>
          </a:p>
          <a:p>
            <a:pPr algn="r"/>
            <a:r>
              <a:rPr lang="en-US" sz="1200" dirty="0" smtClean="0">
                <a:latin typeface="Arial" pitchFamily="34" charset="0"/>
                <a:cs typeface="Arial" pitchFamily="34" charset="0"/>
              </a:rPr>
              <a:t>~Virtual ad agency</a:t>
            </a:r>
          </a:p>
          <a:p>
            <a:pPr algn="r"/>
            <a:r>
              <a:rPr lang="en-US" sz="1200" dirty="0" smtClean="0">
                <a:latin typeface="Arial" pitchFamily="34" charset="0"/>
                <a:cs typeface="Arial" pitchFamily="34" charset="0"/>
              </a:rPr>
              <a:t>~Effectiveness of e-mail </a:t>
            </a:r>
          </a:p>
          <a:p>
            <a:pPr algn="r"/>
            <a:r>
              <a:rPr lang="en-US" sz="1200" dirty="0" smtClean="0">
                <a:latin typeface="Arial" pitchFamily="34" charset="0"/>
                <a:cs typeface="Arial" pitchFamily="34" charset="0"/>
              </a:rPr>
              <a:t>use in advertising</a:t>
            </a:r>
          </a:p>
          <a:p>
            <a:pPr algn="r"/>
            <a:r>
              <a:rPr lang="en-US" sz="1200" dirty="0" smtClean="0">
                <a:latin typeface="Arial" pitchFamily="34" charset="0"/>
                <a:cs typeface="Arial" pitchFamily="34" charset="0"/>
              </a:rPr>
              <a:t>~Online search behavior</a:t>
            </a:r>
          </a:p>
          <a:p>
            <a:pPr algn="r"/>
            <a:r>
              <a:rPr lang="en-US" sz="1200" dirty="0" smtClean="0">
                <a:latin typeface="Arial" pitchFamily="34" charset="0"/>
                <a:cs typeface="Arial" pitchFamily="34" charset="0"/>
              </a:rPr>
              <a:t>~</a:t>
            </a:r>
            <a:r>
              <a:rPr lang="en-US" sz="1200" u="sng" dirty="0" smtClean="0">
                <a:latin typeface="Arial" pitchFamily="34" charset="0"/>
                <a:cs typeface="Arial" pitchFamily="34" charset="0"/>
              </a:rPr>
              <a:t>Book in progress</a:t>
            </a:r>
            <a:r>
              <a:rPr lang="en-US" sz="1200" dirty="0" smtClean="0">
                <a:latin typeface="Arial" pitchFamily="34" charset="0"/>
                <a:cs typeface="Arial" pitchFamily="34" charset="0"/>
              </a:rPr>
              <a:t>:</a:t>
            </a:r>
          </a:p>
          <a:p>
            <a:pPr algn="r"/>
            <a:r>
              <a:rPr lang="en-US" sz="1200" dirty="0" smtClean="0">
                <a:latin typeface="Arial" pitchFamily="34" charset="0"/>
                <a:cs typeface="Arial" pitchFamily="34" charset="0"/>
              </a:rPr>
              <a:t>“Online Consumer Behavior:</a:t>
            </a:r>
          </a:p>
          <a:p>
            <a:pPr algn="r"/>
            <a:r>
              <a:rPr lang="en-US" sz="1200" dirty="0" smtClean="0">
                <a:latin typeface="Arial" pitchFamily="34" charset="0"/>
                <a:cs typeface="Arial" pitchFamily="34" charset="0"/>
              </a:rPr>
              <a:t>Theories &amp; Application of</a:t>
            </a:r>
          </a:p>
          <a:p>
            <a:pPr algn="r"/>
            <a:r>
              <a:rPr lang="en-US" sz="1200" dirty="0" smtClean="0">
                <a:latin typeface="Arial" pitchFamily="34" charset="0"/>
                <a:cs typeface="Arial" pitchFamily="34" charset="0"/>
              </a:rPr>
              <a:t>Social Media and </a:t>
            </a:r>
          </a:p>
          <a:p>
            <a:pPr algn="r"/>
            <a:r>
              <a:rPr lang="en-US" sz="1200" dirty="0" smtClean="0">
                <a:latin typeface="Arial" pitchFamily="34" charset="0"/>
                <a:cs typeface="Arial" pitchFamily="34" charset="0"/>
              </a:rPr>
              <a:t>Online Advertising”  </a:t>
            </a:r>
          </a:p>
          <a:p>
            <a:r>
              <a:rPr lang="en-US" dirty="0" smtClean="0"/>
              <a:t>~Co</a:t>
            </a:r>
            <a:endParaRPr lang="en-US" dirty="0"/>
          </a:p>
        </p:txBody>
      </p:sp>
      <p:sp>
        <p:nvSpPr>
          <p:cNvPr id="5129" name="Freeform 9"/>
          <p:cNvSpPr>
            <a:spLocks/>
          </p:cNvSpPr>
          <p:nvPr/>
        </p:nvSpPr>
        <p:spPr bwMode="auto">
          <a:xfrm>
            <a:off x="3743325" y="1822450"/>
            <a:ext cx="1876425" cy="3282950"/>
          </a:xfrm>
          <a:custGeom>
            <a:avLst/>
            <a:gdLst/>
            <a:ahLst/>
            <a:cxnLst>
              <a:cxn ang="0">
                <a:pos x="1182" y="992"/>
              </a:cxn>
              <a:cxn ang="0">
                <a:pos x="1172" y="872"/>
              </a:cxn>
              <a:cxn ang="0">
                <a:pos x="1150" y="754"/>
              </a:cxn>
              <a:cxn ang="0">
                <a:pos x="1116" y="640"/>
              </a:cxn>
              <a:cxn ang="0">
                <a:pos x="1074" y="532"/>
              </a:cxn>
              <a:cxn ang="0">
                <a:pos x="1020" y="430"/>
              </a:cxn>
              <a:cxn ang="0">
                <a:pos x="956" y="332"/>
              </a:cxn>
              <a:cxn ang="0">
                <a:pos x="886" y="242"/>
              </a:cxn>
              <a:cxn ang="0">
                <a:pos x="806" y="160"/>
              </a:cxn>
              <a:cxn ang="0">
                <a:pos x="718" y="86"/>
              </a:cxn>
              <a:cxn ang="0">
                <a:pos x="624" y="20"/>
              </a:cxn>
              <a:cxn ang="0">
                <a:pos x="558" y="20"/>
              </a:cxn>
              <a:cxn ang="0">
                <a:pos x="464" y="86"/>
              </a:cxn>
              <a:cxn ang="0">
                <a:pos x="376" y="160"/>
              </a:cxn>
              <a:cxn ang="0">
                <a:pos x="298" y="242"/>
              </a:cxn>
              <a:cxn ang="0">
                <a:pos x="226" y="332"/>
              </a:cxn>
              <a:cxn ang="0">
                <a:pos x="162" y="430"/>
              </a:cxn>
              <a:cxn ang="0">
                <a:pos x="110" y="532"/>
              </a:cxn>
              <a:cxn ang="0">
                <a:pos x="66" y="640"/>
              </a:cxn>
              <a:cxn ang="0">
                <a:pos x="32" y="754"/>
              </a:cxn>
              <a:cxn ang="0">
                <a:pos x="10" y="872"/>
              </a:cxn>
              <a:cxn ang="0">
                <a:pos x="0" y="992"/>
              </a:cxn>
              <a:cxn ang="0">
                <a:pos x="0" y="1074"/>
              </a:cxn>
              <a:cxn ang="0">
                <a:pos x="10" y="1196"/>
              </a:cxn>
              <a:cxn ang="0">
                <a:pos x="32" y="1314"/>
              </a:cxn>
              <a:cxn ang="0">
                <a:pos x="66" y="1426"/>
              </a:cxn>
              <a:cxn ang="0">
                <a:pos x="110" y="1534"/>
              </a:cxn>
              <a:cxn ang="0">
                <a:pos x="162" y="1638"/>
              </a:cxn>
              <a:cxn ang="0">
                <a:pos x="226" y="1734"/>
              </a:cxn>
              <a:cxn ang="0">
                <a:pos x="298" y="1824"/>
              </a:cxn>
              <a:cxn ang="0">
                <a:pos x="376" y="1906"/>
              </a:cxn>
              <a:cxn ang="0">
                <a:pos x="464" y="1982"/>
              </a:cxn>
              <a:cxn ang="0">
                <a:pos x="558" y="2048"/>
              </a:cxn>
              <a:cxn ang="0">
                <a:pos x="624" y="2048"/>
              </a:cxn>
              <a:cxn ang="0">
                <a:pos x="718" y="1982"/>
              </a:cxn>
              <a:cxn ang="0">
                <a:pos x="806" y="1906"/>
              </a:cxn>
              <a:cxn ang="0">
                <a:pos x="886" y="1824"/>
              </a:cxn>
              <a:cxn ang="0">
                <a:pos x="956" y="1734"/>
              </a:cxn>
              <a:cxn ang="0">
                <a:pos x="1020" y="1638"/>
              </a:cxn>
              <a:cxn ang="0">
                <a:pos x="1074" y="1534"/>
              </a:cxn>
              <a:cxn ang="0">
                <a:pos x="1116" y="1426"/>
              </a:cxn>
              <a:cxn ang="0">
                <a:pos x="1150" y="1314"/>
              </a:cxn>
              <a:cxn ang="0">
                <a:pos x="1172" y="1196"/>
              </a:cxn>
              <a:cxn ang="0">
                <a:pos x="1182" y="1074"/>
              </a:cxn>
            </a:cxnLst>
            <a:rect l="0" t="0" r="r" b="b"/>
            <a:pathLst>
              <a:path w="1182" h="2068">
                <a:moveTo>
                  <a:pt x="1182" y="1034"/>
                </a:moveTo>
                <a:lnTo>
                  <a:pt x="1182" y="1034"/>
                </a:lnTo>
                <a:lnTo>
                  <a:pt x="1182" y="992"/>
                </a:lnTo>
                <a:lnTo>
                  <a:pt x="1180" y="952"/>
                </a:lnTo>
                <a:lnTo>
                  <a:pt x="1176" y="912"/>
                </a:lnTo>
                <a:lnTo>
                  <a:pt x="1172" y="872"/>
                </a:lnTo>
                <a:lnTo>
                  <a:pt x="1166" y="832"/>
                </a:lnTo>
                <a:lnTo>
                  <a:pt x="1158" y="792"/>
                </a:lnTo>
                <a:lnTo>
                  <a:pt x="1150" y="754"/>
                </a:lnTo>
                <a:lnTo>
                  <a:pt x="1140" y="716"/>
                </a:lnTo>
                <a:lnTo>
                  <a:pt x="1130" y="678"/>
                </a:lnTo>
                <a:lnTo>
                  <a:pt x="1116" y="640"/>
                </a:lnTo>
                <a:lnTo>
                  <a:pt x="1104" y="604"/>
                </a:lnTo>
                <a:lnTo>
                  <a:pt x="1088" y="568"/>
                </a:lnTo>
                <a:lnTo>
                  <a:pt x="1074" y="532"/>
                </a:lnTo>
                <a:lnTo>
                  <a:pt x="1056" y="498"/>
                </a:lnTo>
                <a:lnTo>
                  <a:pt x="1038" y="462"/>
                </a:lnTo>
                <a:lnTo>
                  <a:pt x="1020" y="430"/>
                </a:lnTo>
                <a:lnTo>
                  <a:pt x="1000" y="396"/>
                </a:lnTo>
                <a:lnTo>
                  <a:pt x="978" y="364"/>
                </a:lnTo>
                <a:lnTo>
                  <a:pt x="956" y="332"/>
                </a:lnTo>
                <a:lnTo>
                  <a:pt x="934" y="302"/>
                </a:lnTo>
                <a:lnTo>
                  <a:pt x="910" y="272"/>
                </a:lnTo>
                <a:lnTo>
                  <a:pt x="886" y="242"/>
                </a:lnTo>
                <a:lnTo>
                  <a:pt x="860" y="214"/>
                </a:lnTo>
                <a:lnTo>
                  <a:pt x="832" y="186"/>
                </a:lnTo>
                <a:lnTo>
                  <a:pt x="806" y="160"/>
                </a:lnTo>
                <a:lnTo>
                  <a:pt x="778" y="134"/>
                </a:lnTo>
                <a:lnTo>
                  <a:pt x="748" y="110"/>
                </a:lnTo>
                <a:lnTo>
                  <a:pt x="718" y="86"/>
                </a:lnTo>
                <a:lnTo>
                  <a:pt x="688" y="62"/>
                </a:lnTo>
                <a:lnTo>
                  <a:pt x="656" y="40"/>
                </a:lnTo>
                <a:lnTo>
                  <a:pt x="624" y="20"/>
                </a:lnTo>
                <a:lnTo>
                  <a:pt x="592" y="0"/>
                </a:lnTo>
                <a:lnTo>
                  <a:pt x="592" y="0"/>
                </a:lnTo>
                <a:lnTo>
                  <a:pt x="558" y="20"/>
                </a:lnTo>
                <a:lnTo>
                  <a:pt x="526" y="40"/>
                </a:lnTo>
                <a:lnTo>
                  <a:pt x="494" y="62"/>
                </a:lnTo>
                <a:lnTo>
                  <a:pt x="464" y="86"/>
                </a:lnTo>
                <a:lnTo>
                  <a:pt x="434" y="110"/>
                </a:lnTo>
                <a:lnTo>
                  <a:pt x="406" y="134"/>
                </a:lnTo>
                <a:lnTo>
                  <a:pt x="376" y="160"/>
                </a:lnTo>
                <a:lnTo>
                  <a:pt x="350" y="186"/>
                </a:lnTo>
                <a:lnTo>
                  <a:pt x="322" y="214"/>
                </a:lnTo>
                <a:lnTo>
                  <a:pt x="298" y="242"/>
                </a:lnTo>
                <a:lnTo>
                  <a:pt x="272" y="272"/>
                </a:lnTo>
                <a:lnTo>
                  <a:pt x="248" y="302"/>
                </a:lnTo>
                <a:lnTo>
                  <a:pt x="226" y="332"/>
                </a:lnTo>
                <a:lnTo>
                  <a:pt x="204" y="364"/>
                </a:lnTo>
                <a:lnTo>
                  <a:pt x="182" y="396"/>
                </a:lnTo>
                <a:lnTo>
                  <a:pt x="162" y="430"/>
                </a:lnTo>
                <a:lnTo>
                  <a:pt x="144" y="462"/>
                </a:lnTo>
                <a:lnTo>
                  <a:pt x="126" y="498"/>
                </a:lnTo>
                <a:lnTo>
                  <a:pt x="110" y="532"/>
                </a:lnTo>
                <a:lnTo>
                  <a:pt x="94" y="568"/>
                </a:lnTo>
                <a:lnTo>
                  <a:pt x="78" y="604"/>
                </a:lnTo>
                <a:lnTo>
                  <a:pt x="66" y="640"/>
                </a:lnTo>
                <a:lnTo>
                  <a:pt x="54" y="678"/>
                </a:lnTo>
                <a:lnTo>
                  <a:pt x="42" y="716"/>
                </a:lnTo>
                <a:lnTo>
                  <a:pt x="32" y="754"/>
                </a:lnTo>
                <a:lnTo>
                  <a:pt x="24" y="792"/>
                </a:lnTo>
                <a:lnTo>
                  <a:pt x="16" y="832"/>
                </a:lnTo>
                <a:lnTo>
                  <a:pt x="10" y="872"/>
                </a:lnTo>
                <a:lnTo>
                  <a:pt x="6" y="912"/>
                </a:lnTo>
                <a:lnTo>
                  <a:pt x="2" y="952"/>
                </a:lnTo>
                <a:lnTo>
                  <a:pt x="0" y="992"/>
                </a:lnTo>
                <a:lnTo>
                  <a:pt x="0" y="1034"/>
                </a:lnTo>
                <a:lnTo>
                  <a:pt x="0" y="1034"/>
                </a:lnTo>
                <a:lnTo>
                  <a:pt x="0" y="1074"/>
                </a:lnTo>
                <a:lnTo>
                  <a:pt x="2" y="1116"/>
                </a:lnTo>
                <a:lnTo>
                  <a:pt x="6" y="1156"/>
                </a:lnTo>
                <a:lnTo>
                  <a:pt x="10" y="1196"/>
                </a:lnTo>
                <a:lnTo>
                  <a:pt x="16" y="1236"/>
                </a:lnTo>
                <a:lnTo>
                  <a:pt x="24" y="1274"/>
                </a:lnTo>
                <a:lnTo>
                  <a:pt x="32" y="1314"/>
                </a:lnTo>
                <a:lnTo>
                  <a:pt x="42" y="1352"/>
                </a:lnTo>
                <a:lnTo>
                  <a:pt x="54" y="1390"/>
                </a:lnTo>
                <a:lnTo>
                  <a:pt x="66" y="1426"/>
                </a:lnTo>
                <a:lnTo>
                  <a:pt x="78" y="1464"/>
                </a:lnTo>
                <a:lnTo>
                  <a:pt x="94" y="1500"/>
                </a:lnTo>
                <a:lnTo>
                  <a:pt x="110" y="1534"/>
                </a:lnTo>
                <a:lnTo>
                  <a:pt x="126" y="1570"/>
                </a:lnTo>
                <a:lnTo>
                  <a:pt x="144" y="1604"/>
                </a:lnTo>
                <a:lnTo>
                  <a:pt x="162" y="1638"/>
                </a:lnTo>
                <a:lnTo>
                  <a:pt x="182" y="1670"/>
                </a:lnTo>
                <a:lnTo>
                  <a:pt x="204" y="1702"/>
                </a:lnTo>
                <a:lnTo>
                  <a:pt x="226" y="1734"/>
                </a:lnTo>
                <a:lnTo>
                  <a:pt x="248" y="1766"/>
                </a:lnTo>
                <a:lnTo>
                  <a:pt x="272" y="1796"/>
                </a:lnTo>
                <a:lnTo>
                  <a:pt x="298" y="1824"/>
                </a:lnTo>
                <a:lnTo>
                  <a:pt x="322" y="1852"/>
                </a:lnTo>
                <a:lnTo>
                  <a:pt x="350" y="1880"/>
                </a:lnTo>
                <a:lnTo>
                  <a:pt x="376" y="1906"/>
                </a:lnTo>
                <a:lnTo>
                  <a:pt x="406" y="1932"/>
                </a:lnTo>
                <a:lnTo>
                  <a:pt x="434" y="1958"/>
                </a:lnTo>
                <a:lnTo>
                  <a:pt x="464" y="1982"/>
                </a:lnTo>
                <a:lnTo>
                  <a:pt x="494" y="2004"/>
                </a:lnTo>
                <a:lnTo>
                  <a:pt x="526" y="2026"/>
                </a:lnTo>
                <a:lnTo>
                  <a:pt x="558" y="2048"/>
                </a:lnTo>
                <a:lnTo>
                  <a:pt x="592" y="2068"/>
                </a:lnTo>
                <a:lnTo>
                  <a:pt x="592" y="2068"/>
                </a:lnTo>
                <a:lnTo>
                  <a:pt x="624" y="2048"/>
                </a:lnTo>
                <a:lnTo>
                  <a:pt x="656" y="2026"/>
                </a:lnTo>
                <a:lnTo>
                  <a:pt x="688" y="2004"/>
                </a:lnTo>
                <a:lnTo>
                  <a:pt x="718" y="1982"/>
                </a:lnTo>
                <a:lnTo>
                  <a:pt x="748" y="1958"/>
                </a:lnTo>
                <a:lnTo>
                  <a:pt x="778" y="1932"/>
                </a:lnTo>
                <a:lnTo>
                  <a:pt x="806" y="1906"/>
                </a:lnTo>
                <a:lnTo>
                  <a:pt x="832" y="1880"/>
                </a:lnTo>
                <a:lnTo>
                  <a:pt x="860" y="1852"/>
                </a:lnTo>
                <a:lnTo>
                  <a:pt x="886" y="1824"/>
                </a:lnTo>
                <a:lnTo>
                  <a:pt x="910" y="1796"/>
                </a:lnTo>
                <a:lnTo>
                  <a:pt x="934" y="1766"/>
                </a:lnTo>
                <a:lnTo>
                  <a:pt x="956" y="1734"/>
                </a:lnTo>
                <a:lnTo>
                  <a:pt x="978" y="1702"/>
                </a:lnTo>
                <a:lnTo>
                  <a:pt x="1000" y="1670"/>
                </a:lnTo>
                <a:lnTo>
                  <a:pt x="1020" y="1638"/>
                </a:lnTo>
                <a:lnTo>
                  <a:pt x="1038" y="1604"/>
                </a:lnTo>
                <a:lnTo>
                  <a:pt x="1056" y="1570"/>
                </a:lnTo>
                <a:lnTo>
                  <a:pt x="1074" y="1534"/>
                </a:lnTo>
                <a:lnTo>
                  <a:pt x="1088" y="1500"/>
                </a:lnTo>
                <a:lnTo>
                  <a:pt x="1104" y="1464"/>
                </a:lnTo>
                <a:lnTo>
                  <a:pt x="1116" y="1426"/>
                </a:lnTo>
                <a:lnTo>
                  <a:pt x="1130" y="1390"/>
                </a:lnTo>
                <a:lnTo>
                  <a:pt x="1140" y="1352"/>
                </a:lnTo>
                <a:lnTo>
                  <a:pt x="1150" y="1314"/>
                </a:lnTo>
                <a:lnTo>
                  <a:pt x="1158" y="1274"/>
                </a:lnTo>
                <a:lnTo>
                  <a:pt x="1166" y="1236"/>
                </a:lnTo>
                <a:lnTo>
                  <a:pt x="1172" y="1196"/>
                </a:lnTo>
                <a:lnTo>
                  <a:pt x="1176" y="1156"/>
                </a:lnTo>
                <a:lnTo>
                  <a:pt x="1180" y="1116"/>
                </a:lnTo>
                <a:lnTo>
                  <a:pt x="1182" y="1074"/>
                </a:lnTo>
                <a:lnTo>
                  <a:pt x="1182" y="1034"/>
                </a:lnTo>
                <a:lnTo>
                  <a:pt x="1182" y="1034"/>
                </a:lnTo>
                <a:close/>
              </a:path>
            </a:pathLst>
          </a:custGeom>
          <a:solidFill>
            <a:srgbClr val="FFFF75"/>
          </a:solidFill>
          <a:ln w="12700">
            <a:noFill/>
            <a:prstDash val="solid"/>
            <a:round/>
            <a:headEnd/>
            <a:tailEnd/>
          </a:ln>
        </p:spPr>
        <p:txBody>
          <a:bodyPr/>
          <a:lstStyle/>
          <a:p>
            <a:r>
              <a:rPr lang="en-US" dirty="0" smtClean="0"/>
              <a:t>Virtual event effectiveness</a:t>
            </a:r>
          </a:p>
          <a:p>
            <a:r>
              <a:rPr lang="en-US" dirty="0" smtClean="0"/>
              <a:t>~Use of online advertising to influence event</a:t>
            </a:r>
          </a:p>
          <a:p>
            <a:r>
              <a:rPr lang="en-US" dirty="0" smtClean="0"/>
              <a:t>Behavior</a:t>
            </a:r>
          </a:p>
          <a:p>
            <a:r>
              <a:rPr lang="en-US" dirty="0" smtClean="0"/>
              <a:t>~</a:t>
            </a:r>
          </a:p>
        </p:txBody>
      </p:sp>
      <p:sp>
        <p:nvSpPr>
          <p:cNvPr id="5139" name="Rectangle 19"/>
          <p:cNvSpPr>
            <a:spLocks noGrp="1" noChangeArrowheads="1"/>
          </p:cNvSpPr>
          <p:nvPr>
            <p:ph type="title"/>
          </p:nvPr>
        </p:nvSpPr>
        <p:spPr/>
        <p:txBody>
          <a:bodyPr>
            <a:normAutofit fontScale="90000"/>
          </a:bodyPr>
          <a:lstStyle/>
          <a:p>
            <a:r>
              <a:rPr lang="en-GB" dirty="0" smtClean="0"/>
              <a:t>Research Focus, Angeline Close, PhD</a:t>
            </a:r>
            <a:endParaRPr lang="en-GB" dirty="0"/>
          </a:p>
        </p:txBody>
      </p:sp>
      <p:sp>
        <p:nvSpPr>
          <p:cNvPr id="5140" name="Text Box 20"/>
          <p:cNvSpPr txBox="1">
            <a:spLocks noChangeArrowheads="1"/>
          </p:cNvSpPr>
          <p:nvPr/>
        </p:nvSpPr>
        <p:spPr bwMode="auto">
          <a:xfrm>
            <a:off x="414338" y="5926138"/>
            <a:ext cx="8240712" cy="338554"/>
          </a:xfrm>
          <a:prstGeom prst="rect">
            <a:avLst/>
          </a:prstGeom>
          <a:noFill/>
          <a:ln w="9525">
            <a:noFill/>
            <a:miter lim="800000"/>
            <a:headEnd/>
            <a:tailEnd/>
          </a:ln>
          <a:effectLst/>
        </p:spPr>
        <p:txBody>
          <a:bodyPr>
            <a:spAutoFit/>
          </a:bodyPr>
          <a:lstStyle/>
          <a:p>
            <a:pPr algn="ctr"/>
            <a:endParaRPr lang="en-GB"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Sponsorship as a CSR Tool</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Today’s socially responsible corporations aim to benefit the individual, workplace, organization, and community—via event sponsorship. </a:t>
            </a:r>
          </a:p>
          <a:p>
            <a:r>
              <a:rPr lang="en-US" dirty="0" smtClean="0"/>
              <a:t>Sponsorship enhances goodwill and public relations for the benefactors-assumption…</a:t>
            </a:r>
          </a:p>
          <a:p>
            <a:r>
              <a:rPr lang="en-US" dirty="0" smtClean="0"/>
              <a:t>No one has measured CSR outcomes of a live sporting event with a charitable benefactor.</a:t>
            </a:r>
          </a:p>
          <a:p>
            <a:pPr>
              <a:buNone/>
            </a:pPr>
            <a:endParaRPr lang="en-US" dirty="0" smtClean="0"/>
          </a:p>
          <a:p>
            <a:endParaRPr lang="en-US" dirty="0"/>
          </a:p>
        </p:txBody>
      </p:sp>
      <p:sp>
        <p:nvSpPr>
          <p:cNvPr id="4" name="Content Placeholder 3"/>
          <p:cNvSpPr>
            <a:spLocks noGrp="1"/>
          </p:cNvSpPr>
          <p:nvPr>
            <p:ph sz="half" idx="2"/>
          </p:nvPr>
        </p:nvSpPr>
        <p:spPr>
          <a:xfrm>
            <a:off x="4495800" y="1600200"/>
            <a:ext cx="4495800" cy="4800600"/>
          </a:xfrm>
        </p:spPr>
        <p:txBody>
          <a:bodyPr>
            <a:normAutofit fontScale="85000" lnSpcReduction="20000"/>
          </a:bodyPr>
          <a:lstStyle/>
          <a:p>
            <a:r>
              <a:rPr lang="en-US" dirty="0" smtClean="0"/>
              <a:t>Here, I examine:</a:t>
            </a:r>
          </a:p>
          <a:p>
            <a:pPr>
              <a:buNone/>
            </a:pPr>
            <a:r>
              <a:rPr lang="en-US" dirty="0"/>
              <a:t> </a:t>
            </a:r>
            <a:r>
              <a:rPr lang="en-US" dirty="0" smtClean="0"/>
              <a:t>   a) what drives perceived corporate social responsibility (CSR), &amp;</a:t>
            </a:r>
          </a:p>
          <a:p>
            <a:pPr>
              <a:buNone/>
            </a:pPr>
            <a:r>
              <a:rPr lang="en-US" dirty="0"/>
              <a:t> </a:t>
            </a:r>
            <a:r>
              <a:rPr lang="en-US" dirty="0" smtClean="0"/>
              <a:t>   b) outcomes of enhanced CSR perceptions for an event sponsor with a beneficiary</a:t>
            </a:r>
          </a:p>
          <a:p>
            <a:pPr>
              <a:buNone/>
            </a:pPr>
            <a:r>
              <a:rPr lang="en-US" dirty="0" smtClean="0"/>
              <a:t>…via a field study (n=1,615) at the AT&amp;T </a:t>
            </a:r>
            <a:r>
              <a:rPr lang="en-US" i="1" dirty="0" smtClean="0"/>
              <a:t>Tour de Georgia </a:t>
            </a:r>
            <a:r>
              <a:rPr lang="en-US" dirty="0" smtClean="0"/>
              <a:t>(Cycling Race) to benefit the Georgia Cancer Coalition </a:t>
            </a:r>
            <a:endParaRPr lang="en-US" dirty="0"/>
          </a:p>
        </p:txBody>
      </p:sp>
      <p:pic>
        <p:nvPicPr>
          <p:cNvPr id="6" name="Picture 2" descr="http://t0.gstatic.com/images?q=tbn:c4VYGSM1CLkBEM:http://homepage.mac.com/bdallas9/Welcome%2520to%2520Ride%2520Ventura/files/page0_blog_entry34_summary_1.jpg">
            <a:hlinkClick r:id="rId2"/>
          </p:cNvPr>
          <p:cNvPicPr>
            <a:picLocks noChangeAspect="1" noChangeArrowheads="1"/>
          </p:cNvPicPr>
          <p:nvPr/>
        </p:nvPicPr>
        <p:blipFill>
          <a:blip r:embed="rId3" cstate="print"/>
          <a:srcRect/>
          <a:stretch>
            <a:fillRect/>
          </a:stretch>
        </p:blipFill>
        <p:spPr bwMode="auto">
          <a:xfrm>
            <a:off x="4800600" y="5257800"/>
            <a:ext cx="1787608" cy="1066800"/>
          </a:xfrm>
          <a:prstGeom prst="rect">
            <a:avLst/>
          </a:prstGeom>
          <a:noFill/>
        </p:spPr>
      </p:pic>
      <p:pic>
        <p:nvPicPr>
          <p:cNvPr id="45058" name="Picture 2" descr="georgia cancer coalition"/>
          <p:cNvPicPr>
            <a:picLocks noChangeAspect="1" noChangeArrowheads="1"/>
          </p:cNvPicPr>
          <p:nvPr/>
        </p:nvPicPr>
        <p:blipFill>
          <a:blip r:embed="rId4" cstate="print"/>
          <a:srcRect/>
          <a:stretch>
            <a:fillRect/>
          </a:stretch>
        </p:blipFill>
        <p:spPr bwMode="auto">
          <a:xfrm>
            <a:off x="6705600" y="5137484"/>
            <a:ext cx="1600200" cy="126331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defRPr/>
            </a:pPr>
            <a:r>
              <a:rPr lang="en-US" dirty="0" smtClean="0"/>
              <a:t>Why Sponsor an Event?</a:t>
            </a:r>
          </a:p>
        </p:txBody>
      </p:sp>
      <p:sp>
        <p:nvSpPr>
          <p:cNvPr id="4" name="Content Placeholder 3"/>
          <p:cNvSpPr>
            <a:spLocks noGrp="1"/>
          </p:cNvSpPr>
          <p:nvPr>
            <p:ph sz="half" idx="2"/>
          </p:nvPr>
        </p:nvSpPr>
        <p:spPr>
          <a:xfrm>
            <a:off x="457200" y="1371600"/>
            <a:ext cx="4040188" cy="4754563"/>
          </a:xfrm>
        </p:spPr>
        <p:txBody>
          <a:bodyPr/>
          <a:lstStyle/>
          <a:p>
            <a:r>
              <a:rPr lang="en-US" sz="2000" dirty="0" smtClean="0"/>
              <a:t>Given the economy, some sponsors cut or lessened event sponsorship investments/ beneficiaries</a:t>
            </a:r>
          </a:p>
          <a:p>
            <a:r>
              <a:rPr lang="en-US" sz="2000" dirty="0" smtClean="0"/>
              <a:t>Other sponsors continue heavy investments (e.g., AIG sponsoring Manchester United soccer jerseys)</a:t>
            </a:r>
          </a:p>
          <a:p>
            <a:r>
              <a:rPr lang="en-US" sz="2000" dirty="0" smtClean="0"/>
              <a:t>What are some benefits to event sponsorship?</a:t>
            </a:r>
          </a:p>
          <a:p>
            <a:endParaRPr lang="en-US" dirty="0"/>
          </a:p>
        </p:txBody>
      </p:sp>
      <p:sp>
        <p:nvSpPr>
          <p:cNvPr id="6" name="Content Placeholder 5"/>
          <p:cNvSpPr>
            <a:spLocks noGrp="1"/>
          </p:cNvSpPr>
          <p:nvPr>
            <p:ph sz="quarter" idx="4"/>
          </p:nvPr>
        </p:nvSpPr>
        <p:spPr>
          <a:xfrm>
            <a:off x="4419600" y="1371600"/>
            <a:ext cx="4267201" cy="4906963"/>
          </a:xfrm>
        </p:spPr>
        <p:txBody>
          <a:bodyPr>
            <a:normAutofit fontScale="25000" lnSpcReduction="20000"/>
          </a:bodyPr>
          <a:lstStyle/>
          <a:p>
            <a:r>
              <a:rPr lang="en-US" sz="8000" b="1" i="1" dirty="0">
                <a:cs typeface="Arial" pitchFamily="34" charset="0"/>
              </a:rPr>
              <a:t>May enhance </a:t>
            </a:r>
            <a:r>
              <a:rPr lang="en-US" sz="8000" b="1" i="1" dirty="0" smtClean="0">
                <a:cs typeface="Arial" pitchFamily="34" charset="0"/>
              </a:rPr>
              <a:t>CSR perceptions </a:t>
            </a:r>
            <a:r>
              <a:rPr lang="en-US" sz="8000" dirty="0" smtClean="0">
                <a:solidFill>
                  <a:schemeClr val="accent1">
                    <a:lumMod val="75000"/>
                  </a:schemeClr>
                </a:solidFill>
                <a:cs typeface="Arial" pitchFamily="34" charset="0"/>
              </a:rPr>
              <a:t>(focus of study here)</a:t>
            </a:r>
            <a:endParaRPr lang="en-US" sz="8000" dirty="0">
              <a:solidFill>
                <a:schemeClr val="accent1">
                  <a:lumMod val="75000"/>
                </a:schemeClr>
              </a:solidFill>
              <a:cs typeface="Arial" pitchFamily="34" charset="0"/>
            </a:endParaRPr>
          </a:p>
          <a:p>
            <a:r>
              <a:rPr lang="en-US" sz="8000" dirty="0">
                <a:cs typeface="Arial" pitchFamily="34" charset="0"/>
              </a:rPr>
              <a:t>Reach </a:t>
            </a:r>
            <a:r>
              <a:rPr lang="en-US" sz="8000" dirty="0" smtClean="0">
                <a:cs typeface="Arial" pitchFamily="34" charset="0"/>
              </a:rPr>
              <a:t>small segments </a:t>
            </a:r>
            <a:r>
              <a:rPr lang="en-US" sz="8000" dirty="0">
                <a:cs typeface="Arial" pitchFamily="34" charset="0"/>
              </a:rPr>
              <a:t>and </a:t>
            </a:r>
            <a:r>
              <a:rPr lang="en-US" sz="8000" dirty="0" smtClean="0">
                <a:cs typeface="Arial" pitchFamily="34" charset="0"/>
              </a:rPr>
              <a:t>niches </a:t>
            </a:r>
            <a:r>
              <a:rPr lang="en-US" sz="8000" dirty="0">
                <a:cs typeface="Arial" pitchFamily="34" charset="0"/>
              </a:rPr>
              <a:t>(e.g., cyclists)</a:t>
            </a:r>
          </a:p>
          <a:p>
            <a:r>
              <a:rPr lang="en-US" sz="8000" dirty="0">
                <a:cs typeface="Arial" pitchFamily="34" charset="0"/>
              </a:rPr>
              <a:t>May help make an event happen</a:t>
            </a:r>
          </a:p>
          <a:p>
            <a:r>
              <a:rPr lang="en-US" sz="8000" dirty="0">
                <a:cs typeface="Arial" pitchFamily="34" charset="0"/>
              </a:rPr>
              <a:t>Lends credibility to a sponsor</a:t>
            </a:r>
          </a:p>
          <a:p>
            <a:r>
              <a:rPr lang="en-US" sz="8000" dirty="0">
                <a:cs typeface="Arial" pitchFamily="34" charset="0"/>
              </a:rPr>
              <a:t>Brings a brand to </a:t>
            </a:r>
            <a:r>
              <a:rPr lang="en-US" sz="8000" dirty="0" smtClean="0">
                <a:cs typeface="Arial" pitchFamily="34" charset="0"/>
              </a:rPr>
              <a:t>life/emotion</a:t>
            </a:r>
            <a:endParaRPr lang="en-US" sz="8000" dirty="0">
              <a:cs typeface="Arial" pitchFamily="34" charset="0"/>
            </a:endParaRPr>
          </a:p>
          <a:p>
            <a:r>
              <a:rPr lang="en-US" sz="8000" dirty="0">
                <a:cs typeface="Arial" pitchFamily="34" charset="0"/>
              </a:rPr>
              <a:t>Boosts </a:t>
            </a:r>
            <a:r>
              <a:rPr lang="en-US" sz="8000" dirty="0" smtClean="0">
                <a:cs typeface="Arial" pitchFamily="34" charset="0"/>
              </a:rPr>
              <a:t>morale—employees &amp; </a:t>
            </a:r>
            <a:r>
              <a:rPr lang="en-US" sz="8000" dirty="0">
                <a:cs typeface="Arial" pitchFamily="34" charset="0"/>
              </a:rPr>
              <a:t>consumers</a:t>
            </a:r>
          </a:p>
          <a:p>
            <a:r>
              <a:rPr lang="en-US" sz="8000" dirty="0">
                <a:cs typeface="Arial" pitchFamily="34" charset="0"/>
              </a:rPr>
              <a:t>Gives sales </a:t>
            </a:r>
            <a:r>
              <a:rPr lang="en-US" sz="8000" dirty="0" smtClean="0">
                <a:cs typeface="Arial" pitchFamily="34" charset="0"/>
              </a:rPr>
              <a:t>opportunities during </a:t>
            </a:r>
            <a:r>
              <a:rPr lang="en-US" sz="8000" dirty="0">
                <a:cs typeface="Arial" pitchFamily="34" charset="0"/>
              </a:rPr>
              <a:t>&amp;</a:t>
            </a:r>
            <a:r>
              <a:rPr lang="en-US" sz="8000" dirty="0" smtClean="0">
                <a:cs typeface="Arial" pitchFamily="34" charset="0"/>
              </a:rPr>
              <a:t> after </a:t>
            </a:r>
            <a:r>
              <a:rPr lang="en-US" sz="8000" dirty="0">
                <a:cs typeface="Arial" pitchFamily="34" charset="0"/>
              </a:rPr>
              <a:t>event</a:t>
            </a:r>
          </a:p>
          <a:p>
            <a:r>
              <a:rPr lang="en-US" sz="8000" dirty="0" smtClean="0">
                <a:cs typeface="Arial" pitchFamily="34" charset="0"/>
              </a:rPr>
              <a:t>Cuts </a:t>
            </a:r>
            <a:r>
              <a:rPr lang="en-US" sz="8000" dirty="0">
                <a:cs typeface="Arial" pitchFamily="34" charset="0"/>
              </a:rPr>
              <a:t>through clutter (of traditional advertising)</a:t>
            </a:r>
          </a:p>
          <a:p>
            <a:r>
              <a:rPr lang="en-US" sz="8000" dirty="0">
                <a:cs typeface="Arial" pitchFamily="34" charset="0"/>
              </a:rPr>
              <a:t>Easily leveraged with </a:t>
            </a:r>
            <a:r>
              <a:rPr lang="en-US" sz="8000" dirty="0" smtClean="0">
                <a:cs typeface="Arial" pitchFamily="34" charset="0"/>
              </a:rPr>
              <a:t>IMC</a:t>
            </a:r>
          </a:p>
          <a:p>
            <a:r>
              <a:rPr lang="en-US" sz="8000" dirty="0" smtClean="0">
                <a:cs typeface="Arial" pitchFamily="34" charset="0"/>
              </a:rPr>
              <a:t>A less-intrusive, growing approach relative to advertising</a:t>
            </a:r>
            <a:endParaRPr lang="en-US" sz="8000" dirty="0">
              <a:cs typeface="Arial" pitchFamily="34" charset="0"/>
            </a:endParaRPr>
          </a:p>
          <a:p>
            <a:pPr>
              <a:buNone/>
            </a:pPr>
            <a:r>
              <a:rPr lang="en-US" sz="6200" i="1" dirty="0">
                <a:cs typeface="Arial" pitchFamily="34" charset="0"/>
              </a:rPr>
              <a:t>                                    </a:t>
            </a:r>
            <a:r>
              <a:rPr lang="en-US" sz="6200" i="1" dirty="0" smtClean="0">
                <a:cs typeface="Arial" pitchFamily="34" charset="0"/>
              </a:rPr>
              <a:t>                                  </a:t>
            </a:r>
            <a:endParaRPr lang="en-US" sz="6200" i="1" dirty="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8" name="Rectangle 6"/>
          <p:cNvSpPr>
            <a:spLocks noGrp="1" noChangeArrowheads="1"/>
          </p:cNvSpPr>
          <p:nvPr>
            <p:ph type="title"/>
          </p:nvPr>
        </p:nvSpPr>
        <p:spPr>
          <a:xfrm>
            <a:off x="457200" y="304800"/>
            <a:ext cx="8189913" cy="1179513"/>
          </a:xfrm>
        </p:spPr>
        <p:txBody>
          <a:bodyPr/>
          <a:lstStyle/>
          <a:p>
            <a:pPr eaLnBrk="1" hangingPunct="1">
              <a:defRPr/>
            </a:pPr>
            <a:r>
              <a:rPr lang="fr-FR" sz="3600" dirty="0" err="1" smtClean="0"/>
              <a:t>Worldwide</a:t>
            </a:r>
            <a:r>
              <a:rPr lang="fr-FR" sz="3600" dirty="0" smtClean="0"/>
              <a:t> </a:t>
            </a:r>
            <a:r>
              <a:rPr lang="fr-FR" sz="3600" dirty="0" err="1" smtClean="0"/>
              <a:t>Sponsorship</a:t>
            </a:r>
            <a:r>
              <a:rPr lang="fr-FR" sz="3600" dirty="0" smtClean="0"/>
              <a:t> </a:t>
            </a:r>
            <a:r>
              <a:rPr lang="fr-FR" sz="3600" dirty="0" err="1" smtClean="0"/>
              <a:t>Investments</a:t>
            </a:r>
            <a:r>
              <a:rPr lang="fr-FR" sz="3600" dirty="0" smtClean="0"/>
              <a:t/>
            </a:r>
            <a:br>
              <a:rPr lang="fr-FR" sz="3600" dirty="0" smtClean="0"/>
            </a:br>
            <a:r>
              <a:rPr lang="fr-FR" sz="1600" dirty="0" smtClean="0">
                <a:effectLst/>
              </a:rPr>
              <a:t>Source: International Events Group (IEG)</a:t>
            </a:r>
          </a:p>
        </p:txBody>
      </p:sp>
      <p:graphicFrame>
        <p:nvGraphicFramePr>
          <p:cNvPr id="1026" name="Object 5"/>
          <p:cNvGraphicFramePr>
            <a:graphicFrameLocks noGrp="1" noChangeAspect="1"/>
          </p:cNvGraphicFramePr>
          <p:nvPr>
            <p:ph idx="1"/>
          </p:nvPr>
        </p:nvGraphicFramePr>
        <p:xfrm>
          <a:off x="762000" y="2286000"/>
          <a:ext cx="6994525" cy="4162425"/>
        </p:xfrm>
        <a:graphic>
          <a:graphicData uri="http://schemas.openxmlformats.org/presentationml/2006/ole">
            <mc:AlternateContent xmlns:mc="http://schemas.openxmlformats.org/markup-compatibility/2006">
              <mc:Choice xmlns:v="urn:schemas-microsoft-com:vml" Requires="v">
                <p:oleObj spid="_x0000_s1028" name="Graphique" r:id="rId3" imgW="7010248" imgH="4172064" progId="MSGraph.Chart.8">
                  <p:embed followColorScheme="full"/>
                </p:oleObj>
              </mc:Choice>
              <mc:Fallback>
                <p:oleObj name="Graphique" r:id="rId3" imgW="7010248" imgH="4172064" progId="MSGraph.Chart.8">
                  <p:embed followColorScheme="full"/>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286000"/>
                        <a:ext cx="6994525" cy="416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Text Box 8"/>
          <p:cNvSpPr txBox="1">
            <a:spLocks noChangeArrowheads="1"/>
          </p:cNvSpPr>
          <p:nvPr/>
        </p:nvSpPr>
        <p:spPr bwMode="auto">
          <a:xfrm>
            <a:off x="3352800" y="2590800"/>
            <a:ext cx="1643399" cy="369332"/>
          </a:xfrm>
          <a:prstGeom prst="rect">
            <a:avLst/>
          </a:prstGeom>
          <a:noFill/>
          <a:ln w="9525">
            <a:noFill/>
            <a:miter lim="800000"/>
            <a:headEnd/>
            <a:tailEnd/>
          </a:ln>
        </p:spPr>
        <p:txBody>
          <a:bodyPr wrap="none">
            <a:spAutoFit/>
          </a:bodyPr>
          <a:lstStyle/>
          <a:p>
            <a:r>
              <a:rPr lang="fr-FR" dirty="0"/>
              <a:t>(</a:t>
            </a:r>
            <a:r>
              <a:rPr lang="fr-FR" dirty="0" smtClean="0"/>
              <a:t>in $US billions)</a:t>
            </a:r>
            <a:endParaRPr lang="fr-FR" dirty="0"/>
          </a:p>
        </p:txBody>
      </p:sp>
      <p:sp>
        <p:nvSpPr>
          <p:cNvPr id="5" name="Rectangle 4"/>
          <p:cNvSpPr/>
          <p:nvPr/>
        </p:nvSpPr>
        <p:spPr>
          <a:xfrm>
            <a:off x="1600200" y="1600200"/>
            <a:ext cx="5486400" cy="707886"/>
          </a:xfrm>
          <a:prstGeom prst="rect">
            <a:avLst/>
          </a:prstGeom>
        </p:spPr>
        <p:txBody>
          <a:bodyPr wrap="square">
            <a:spAutoFit/>
          </a:bodyPr>
          <a:lstStyle/>
          <a:p>
            <a:pPr algn="ctr"/>
            <a:r>
              <a:rPr lang="en-US" sz="2000" i="1" dirty="0" smtClean="0"/>
              <a:t>Event-sponsorship has been a long-established practice, and a growing component of IMC strategy</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t2.gstatic.com/images?q=tbn:IF96xOkpAdCzYM:http://emvergeoning.com/wp-content/uploads/2009/01/att_orig.jpg">
            <a:hlinkClick r:id="rId2"/>
          </p:cNvPr>
          <p:cNvPicPr>
            <a:picLocks noChangeAspect="1" noChangeArrowheads="1"/>
          </p:cNvPicPr>
          <p:nvPr/>
        </p:nvPicPr>
        <p:blipFill>
          <a:blip r:embed="rId3" cstate="print"/>
          <a:srcRect/>
          <a:stretch>
            <a:fillRect/>
          </a:stretch>
        </p:blipFill>
        <p:spPr bwMode="auto">
          <a:xfrm>
            <a:off x="6781800" y="3810000"/>
            <a:ext cx="1219200" cy="1057276"/>
          </a:xfrm>
          <a:prstGeom prst="rect">
            <a:avLst/>
          </a:prstGeom>
          <a:noFill/>
        </p:spPr>
      </p:pic>
      <p:pic>
        <p:nvPicPr>
          <p:cNvPr id="39940" name="Picture 4" descr="http://t3.gstatic.com/images?q=tbn:aTwHYzicLsJ5AM:http://images.appleinsider.com/att-security-guard-070607.jpg">
            <a:hlinkClick r:id="rId4"/>
          </p:cNvPr>
          <p:cNvPicPr>
            <a:picLocks noChangeAspect="1" noChangeArrowheads="1"/>
          </p:cNvPicPr>
          <p:nvPr/>
        </p:nvPicPr>
        <p:blipFill>
          <a:blip r:embed="rId5" cstate="print"/>
          <a:srcRect/>
          <a:stretch>
            <a:fillRect/>
          </a:stretch>
        </p:blipFill>
        <p:spPr bwMode="auto">
          <a:xfrm>
            <a:off x="6991350" y="3581400"/>
            <a:ext cx="1162050" cy="1323975"/>
          </a:xfrm>
          <a:prstGeom prst="rect">
            <a:avLst/>
          </a:prstGeom>
          <a:noFill/>
        </p:spPr>
      </p:pic>
      <p:pic>
        <p:nvPicPr>
          <p:cNvPr id="39942" name="Picture 6" descr="http://www.geardiary.com/wp-content/uploads/2009/03/iphoneatt.jpg"/>
          <p:cNvPicPr>
            <a:picLocks noChangeAspect="1" noChangeArrowheads="1"/>
          </p:cNvPicPr>
          <p:nvPr/>
        </p:nvPicPr>
        <p:blipFill>
          <a:blip r:embed="rId6" cstate="print"/>
          <a:srcRect/>
          <a:stretch>
            <a:fillRect/>
          </a:stretch>
        </p:blipFill>
        <p:spPr bwMode="auto">
          <a:xfrm>
            <a:off x="4572000" y="2590800"/>
            <a:ext cx="4295775" cy="3143250"/>
          </a:xfrm>
          <a:prstGeom prst="rect">
            <a:avLst/>
          </a:prstGeom>
          <a:noFill/>
        </p:spPr>
      </p:pic>
      <p:pic>
        <p:nvPicPr>
          <p:cNvPr id="39944" name="Picture 8" descr="http://www.sbc.com/Common/images/corporate_citizenship/csr/CSR_0_0_ceo.jpg"/>
          <p:cNvPicPr>
            <a:picLocks noChangeAspect="1" noChangeArrowheads="1"/>
          </p:cNvPicPr>
          <p:nvPr/>
        </p:nvPicPr>
        <p:blipFill>
          <a:blip r:embed="rId7" cstate="print"/>
          <a:srcRect/>
          <a:stretch>
            <a:fillRect/>
          </a:stretch>
        </p:blipFill>
        <p:spPr bwMode="auto">
          <a:xfrm>
            <a:off x="457200" y="2514600"/>
            <a:ext cx="4150995" cy="3124200"/>
          </a:xfrm>
          <a:prstGeom prst="rect">
            <a:avLst/>
          </a:prstGeom>
          <a:noFill/>
        </p:spPr>
      </p:pic>
      <p:sp>
        <p:nvSpPr>
          <p:cNvPr id="9" name="Title 8"/>
          <p:cNvSpPr>
            <a:spLocks noGrp="1"/>
          </p:cNvSpPr>
          <p:nvPr>
            <p:ph type="title"/>
          </p:nvPr>
        </p:nvSpPr>
        <p:spPr/>
        <p:txBody>
          <a:bodyPr/>
          <a:lstStyle/>
          <a:p>
            <a:r>
              <a:rPr lang="en-US" dirty="0" smtClean="0"/>
              <a:t>Using Sponsorship to Enhance CSR</a:t>
            </a:r>
            <a:endParaRPr lang="en-US" dirty="0"/>
          </a:p>
        </p:txBody>
      </p:sp>
      <p:sp>
        <p:nvSpPr>
          <p:cNvPr id="12" name="Text Placeholder 11"/>
          <p:cNvSpPr>
            <a:spLocks noGrp="1"/>
          </p:cNvSpPr>
          <p:nvPr>
            <p:ph type="body" sz="quarter" idx="3"/>
          </p:nvPr>
        </p:nvSpPr>
        <p:spPr>
          <a:xfrm>
            <a:off x="1143000" y="1447800"/>
            <a:ext cx="6629400" cy="803275"/>
          </a:xfrm>
        </p:spPr>
        <p:txBody>
          <a:bodyPr>
            <a:normAutofit fontScale="85000" lnSpcReduction="10000"/>
          </a:bodyPr>
          <a:lstStyle/>
          <a:p>
            <a:pPr algn="ctr"/>
            <a:r>
              <a:rPr lang="en-US" b="0" dirty="0" smtClean="0"/>
              <a:t>Especially important to demonstrate community involvement for “powerhouse brands” like AT&amp;T to show a softer side </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4000" dirty="0" smtClean="0"/>
              <a:t>Sponsorship Categories (USA) </a:t>
            </a:r>
            <a:br>
              <a:rPr lang="en-US" sz="4000" dirty="0" smtClean="0"/>
            </a:br>
            <a:endParaRPr lang="en-US" sz="2400" dirty="0" smtClean="0"/>
          </a:p>
        </p:txBody>
      </p:sp>
      <p:sp>
        <p:nvSpPr>
          <p:cNvPr id="21507" name="Rectangle 3"/>
          <p:cNvSpPr>
            <a:spLocks noGrp="1" noChangeArrowheads="1"/>
          </p:cNvSpPr>
          <p:nvPr>
            <p:ph type="body" idx="1"/>
          </p:nvPr>
        </p:nvSpPr>
        <p:spPr>
          <a:xfrm>
            <a:off x="228600" y="1600200"/>
            <a:ext cx="8458200" cy="4495800"/>
          </a:xfrm>
        </p:spPr>
        <p:txBody>
          <a:bodyPr>
            <a:normAutofit/>
          </a:bodyPr>
          <a:lstStyle/>
          <a:p>
            <a:pPr eaLnBrk="1" hangingPunct="1"/>
            <a:r>
              <a:rPr lang="en-US" b="1" dirty="0" smtClean="0"/>
              <a:t>Sports (69%)</a:t>
            </a:r>
          </a:p>
          <a:p>
            <a:pPr eaLnBrk="1" hangingPunct="1"/>
            <a:r>
              <a:rPr lang="en-US" dirty="0" smtClean="0"/>
              <a:t>Entertainment, Tours &amp; Attractions (10%)</a:t>
            </a:r>
          </a:p>
          <a:p>
            <a:pPr eaLnBrk="1" hangingPunct="1"/>
            <a:r>
              <a:rPr lang="en-US" dirty="0" smtClean="0"/>
              <a:t>Cause-Related Marketing (9%)</a:t>
            </a:r>
          </a:p>
          <a:p>
            <a:pPr eaLnBrk="1" hangingPunct="1"/>
            <a:r>
              <a:rPr lang="en-US" dirty="0" smtClean="0"/>
              <a:t>The Arts (5%)</a:t>
            </a:r>
          </a:p>
          <a:p>
            <a:pPr eaLnBrk="1" hangingPunct="1"/>
            <a:r>
              <a:rPr lang="en-US" dirty="0" smtClean="0"/>
              <a:t>Festival, Fairs &amp; Annual Events (4.5%)</a:t>
            </a:r>
          </a:p>
          <a:p>
            <a:pPr eaLnBrk="1" hangingPunct="1"/>
            <a:r>
              <a:rPr lang="en-US" dirty="0" smtClean="0"/>
              <a:t>Associations &amp; Membership Organizations (3%)</a:t>
            </a:r>
          </a:p>
          <a:p>
            <a:pPr eaLnBrk="1" hangingPunct="1"/>
            <a:endParaRPr lang="en-US" sz="1700" dirty="0" smtClean="0"/>
          </a:p>
          <a:p>
            <a:pPr algn="r" eaLnBrk="1" hangingPunct="1">
              <a:buNone/>
            </a:pPr>
            <a:r>
              <a:rPr lang="en-US" sz="1700" dirty="0" smtClean="0"/>
              <a:t>(Source: IEG)</a:t>
            </a:r>
          </a:p>
          <a:p>
            <a:pPr algn="r" eaLnBrk="1" hangingPunct="1">
              <a:buNone/>
            </a:pPr>
            <a:endParaRPr lang="en-US" sz="1700" dirty="0" smtClean="0"/>
          </a:p>
          <a:p>
            <a:pPr algn="r" eaLnBrk="1" hangingPunct="1">
              <a:buNone/>
            </a:pPr>
            <a:endParaRPr lang="en-US" sz="1700" dirty="0" smtClean="0"/>
          </a:p>
          <a:p>
            <a:pPr algn="r" eaLnBrk="1" hangingPunct="1">
              <a:buNone/>
            </a:pPr>
            <a:endParaRPr lang="en-US" sz="17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Transfer Theory</a:t>
            </a:r>
            <a:endParaRPr lang="en-US" dirty="0"/>
          </a:p>
        </p:txBody>
      </p:sp>
      <p:sp>
        <p:nvSpPr>
          <p:cNvPr id="3" name="Content Placeholder 2"/>
          <p:cNvSpPr>
            <a:spLocks noGrp="1"/>
          </p:cNvSpPr>
          <p:nvPr>
            <p:ph idx="1"/>
          </p:nvPr>
        </p:nvSpPr>
        <p:spPr/>
        <p:txBody>
          <a:bodyPr>
            <a:normAutofit fontScale="62500" lnSpcReduction="20000"/>
          </a:bodyPr>
          <a:lstStyle/>
          <a:p>
            <a:r>
              <a:rPr lang="en-US" sz="4000" dirty="0" smtClean="0"/>
              <a:t>Sponsorship may act as conduit to transfer affect associated with sponsored event to sponsor brand. </a:t>
            </a:r>
          </a:p>
          <a:p>
            <a:r>
              <a:rPr lang="en-US" sz="4000" dirty="0" smtClean="0"/>
              <a:t>Keller’s (1993) theory </a:t>
            </a:r>
            <a:r>
              <a:rPr lang="en-US" sz="4000" dirty="0"/>
              <a:t>regarding brand linkages </a:t>
            </a:r>
            <a:r>
              <a:rPr lang="en-US" sz="4000" dirty="0" smtClean="0"/>
              <a:t>states </a:t>
            </a:r>
            <a:r>
              <a:rPr lang="en-US" sz="4000" dirty="0"/>
              <a:t>that this link influences consumers’ brand associations. </a:t>
            </a:r>
            <a:endParaRPr lang="en-US" sz="4000" dirty="0" smtClean="0"/>
          </a:p>
          <a:p>
            <a:r>
              <a:rPr lang="en-US" sz="4000" dirty="0" smtClean="0"/>
              <a:t>Consumers </a:t>
            </a:r>
            <a:r>
              <a:rPr lang="en-US" sz="4000" dirty="0"/>
              <a:t>develop associations from their experiences (e.g., brand and product category experiences, witnessing typical brand users), product attributes, promotions, packaging, price, and usage occasion. </a:t>
            </a:r>
            <a:endParaRPr lang="en-US" sz="4000" dirty="0" smtClean="0"/>
          </a:p>
          <a:p>
            <a:r>
              <a:rPr lang="en-US" sz="4000" dirty="0" smtClean="0"/>
              <a:t>Such </a:t>
            </a:r>
            <a:r>
              <a:rPr lang="en-US" sz="4000" dirty="0"/>
              <a:t>extant associations regarding an event become linked in memory with the sponsoring brand and its image</a:t>
            </a:r>
            <a:r>
              <a:rPr lang="en-US" sz="4000" dirty="0" smtClean="0"/>
              <a:t>.</a:t>
            </a:r>
          </a:p>
          <a:p>
            <a:r>
              <a:rPr lang="en-US" sz="4000" dirty="0" smtClean="0"/>
              <a:t>In </a:t>
            </a:r>
            <a:r>
              <a:rPr lang="en-US" sz="4000" dirty="0"/>
              <a:t>essence, the event image transfers to the sponsoring brand.</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8397</TotalTime>
  <Words>3125</Words>
  <Application>Microsoft Macintosh PowerPoint</Application>
  <PresentationFormat>On-screen Show (4:3)</PresentationFormat>
  <Paragraphs>323</Paragraphs>
  <Slides>28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Graphique</vt:lpstr>
      <vt:lpstr>How Corporate Social Responsibility Can Enhance Event Sponsorship Effectiveness</vt:lpstr>
      <vt:lpstr>Shell Houston Open</vt:lpstr>
      <vt:lpstr>Research Focus, Angeline Close, PhD</vt:lpstr>
      <vt:lpstr>Event Sponsorship as a CSR Tool</vt:lpstr>
      <vt:lpstr>Why Sponsor an Event?</vt:lpstr>
      <vt:lpstr>Worldwide Sponsorship Investments Source: International Events Group (IEG)</vt:lpstr>
      <vt:lpstr>Using Sponsorship to Enhance CSR</vt:lpstr>
      <vt:lpstr>Sponsorship Categories (USA)  </vt:lpstr>
      <vt:lpstr>Image Transfer Theory</vt:lpstr>
      <vt:lpstr> Event Sponsorship Process</vt:lpstr>
      <vt:lpstr>Research Objectives</vt:lpstr>
      <vt:lpstr>Conceptual Model</vt:lpstr>
      <vt:lpstr>Event Entertainment</vt:lpstr>
      <vt:lpstr>Activeness in Event Domain</vt:lpstr>
      <vt:lpstr>Sponsor’s Perceived CSR</vt:lpstr>
      <vt:lpstr>Brand Knowledge</vt:lpstr>
      <vt:lpstr>Brand Commitment</vt:lpstr>
      <vt:lpstr>Purchase Intent</vt:lpstr>
      <vt:lpstr>Congruity</vt:lpstr>
      <vt:lpstr>         Field Study Research Context</vt:lpstr>
      <vt:lpstr>Field Study Method &amp; Sample</vt:lpstr>
      <vt:lpstr>Measurement &amp; Scale Items</vt:lpstr>
      <vt:lpstr>Structural Model Results</vt:lpstr>
      <vt:lpstr>Multi-group Results</vt:lpstr>
      <vt:lpstr>Discussion</vt:lpstr>
      <vt:lpstr>Discussion – cont.</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Corporate Social Responsibility Can Enhance Event Sponsorship Effectiveness</dc:title>
  <dc:creator>owner</dc:creator>
  <cp:lastModifiedBy>commpower</cp:lastModifiedBy>
  <cp:revision>290</cp:revision>
  <dcterms:created xsi:type="dcterms:W3CDTF">2010-06-24T21:58:15Z</dcterms:created>
  <dcterms:modified xsi:type="dcterms:W3CDTF">2012-03-27T15:29:14Z</dcterms:modified>
</cp:coreProperties>
</file>