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EB6E-DA29-8140-B3F3-9D46E71E42D6}" type="datetimeFigureOut">
              <a:rPr lang="en-US" smtClean="0"/>
              <a:t>11/14/11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9BA5-EB9A-5F49-A9E9-429B634F0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96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EB6E-DA29-8140-B3F3-9D46E71E42D6}" type="datetimeFigureOut">
              <a:rPr lang="en-US" smtClean="0"/>
              <a:t>11/14/11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9BA5-EB9A-5F49-A9E9-429B634F0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9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EB6E-DA29-8140-B3F3-9D46E71E42D6}" type="datetimeFigureOut">
              <a:rPr lang="en-US" smtClean="0"/>
              <a:t>11/14/11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9BA5-EB9A-5F49-A9E9-429B634F0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607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EB6E-DA29-8140-B3F3-9D46E71E42D6}" type="datetimeFigureOut">
              <a:rPr lang="en-US" smtClean="0"/>
              <a:t>11/14/11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9BA5-EB9A-5F49-A9E9-429B634F0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3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EB6E-DA29-8140-B3F3-9D46E71E42D6}" type="datetimeFigureOut">
              <a:rPr lang="en-US" smtClean="0"/>
              <a:t>11/14/11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9BA5-EB9A-5F49-A9E9-429B634F0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786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EB6E-DA29-8140-B3F3-9D46E71E42D6}" type="datetimeFigureOut">
              <a:rPr lang="en-US" smtClean="0"/>
              <a:t>11/14/11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9BA5-EB9A-5F49-A9E9-429B634F0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41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EB6E-DA29-8140-B3F3-9D46E71E42D6}" type="datetimeFigureOut">
              <a:rPr lang="en-US" smtClean="0"/>
              <a:t>11/14/11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9BA5-EB9A-5F49-A9E9-429B634F0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38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EB6E-DA29-8140-B3F3-9D46E71E42D6}" type="datetimeFigureOut">
              <a:rPr lang="en-US" smtClean="0"/>
              <a:t>11/14/11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9BA5-EB9A-5F49-A9E9-429B634F0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3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EB6E-DA29-8140-B3F3-9D46E71E42D6}" type="datetimeFigureOut">
              <a:rPr lang="en-US" smtClean="0"/>
              <a:t>11/14/11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9BA5-EB9A-5F49-A9E9-429B634F0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03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EB6E-DA29-8140-B3F3-9D46E71E42D6}" type="datetimeFigureOut">
              <a:rPr lang="en-US" smtClean="0"/>
              <a:t>11/14/11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9BA5-EB9A-5F49-A9E9-429B634F0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18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EB6E-DA29-8140-B3F3-9D46E71E42D6}" type="datetimeFigureOut">
              <a:rPr lang="en-US" smtClean="0"/>
              <a:t>11/14/11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9BA5-EB9A-5F49-A9E9-429B634F0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57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4EB6E-DA29-8140-B3F3-9D46E71E42D6}" type="datetimeFigureOut">
              <a:rPr lang="en-US" smtClean="0"/>
              <a:t>11/14/11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89BA5-EB9A-5F49-A9E9-429B634F0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84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Evaluating IBP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Professor Close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560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Analytics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Alerts based on daily, weekly or monthly data</a:t>
            </a:r>
          </a:p>
          <a:p>
            <a:r>
              <a:rPr lang="en-US" dirty="0" smtClean="0"/>
              <a:t>Odd things or jumps are flagged</a:t>
            </a:r>
          </a:p>
          <a:p>
            <a:r>
              <a:rPr lang="en-US" dirty="0" smtClean="0"/>
              <a:t>Constantly monitor your site traffic to check out changes</a:t>
            </a:r>
          </a:p>
          <a:p>
            <a:r>
              <a:rPr lang="en-US" dirty="0" smtClean="0"/>
              <a:t>Say, there is a big bouncerate for your new campaign</a:t>
            </a:r>
          </a:p>
          <a:p>
            <a:r>
              <a:rPr lang="en-US" dirty="0" smtClean="0"/>
              <a:t>Change that campaign sooner than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334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Multi-Channel Funnels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last click gets the credit</a:t>
            </a:r>
          </a:p>
          <a:p>
            <a:r>
              <a:rPr lang="en-US" dirty="0" smtClean="0"/>
              <a:t>What about the assists?</a:t>
            </a:r>
          </a:p>
          <a:p>
            <a:r>
              <a:rPr lang="en-US" dirty="0" smtClean="0"/>
              <a:t>Many channels assist</a:t>
            </a:r>
          </a:p>
          <a:p>
            <a:r>
              <a:rPr lang="en-US" dirty="0" smtClean="0"/>
              <a:t>We want conversions, but why and where and when did they convert to the sale?</a:t>
            </a:r>
          </a:p>
          <a:p>
            <a:r>
              <a:rPr lang="en-US" dirty="0" smtClean="0"/>
              <a:t>Check out how consumers interact with your brand (interactions, path links, not just the final click, time lag, keywords)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9749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Words Campaign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AKA ACE</a:t>
            </a:r>
          </a:p>
          <a:p>
            <a:r>
              <a:rPr lang="en-US" dirty="0" smtClean="0"/>
              <a:t>Accurately test and measure changes to keywords, ads, bids, placements, etc. in real time</a:t>
            </a:r>
          </a:p>
          <a:p>
            <a:r>
              <a:rPr lang="en-US" dirty="0" smtClean="0"/>
              <a:t>How do changes impact campaign performance?</a:t>
            </a:r>
          </a:p>
          <a:p>
            <a:r>
              <a:rPr lang="en-US" dirty="0" smtClean="0"/>
              <a:t>Performance metrics differ in real set up and experimental set up</a:t>
            </a:r>
          </a:p>
          <a:p>
            <a:r>
              <a:rPr lang="en-US" dirty="0" smtClean="0"/>
              <a:t>Little risk, because you can revert back</a:t>
            </a:r>
          </a:p>
        </p:txBody>
      </p:sp>
    </p:spTree>
    <p:extLst>
      <p:ext uri="{BB962C8B-B14F-4D97-AF65-F5344CB8AC3E}">
        <p14:creationId xmlns:p14="http://schemas.microsoft.com/office/powerpoint/2010/main" val="2943631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Your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you should try to do this.</a:t>
            </a:r>
          </a:p>
          <a:p>
            <a:r>
              <a:rPr lang="en-US" dirty="0" smtClean="0"/>
              <a:t>There is an “analyze competition” tool on Google</a:t>
            </a:r>
          </a:p>
          <a:p>
            <a:r>
              <a:rPr lang="en-US" dirty="0" smtClean="0"/>
              <a:t>See how your ad words performance compares to other business advertising on similar keyword categories</a:t>
            </a:r>
          </a:p>
        </p:txBody>
      </p:sp>
    </p:spTree>
    <p:extLst>
      <p:ext uri="{BB962C8B-B14F-4D97-AF65-F5344CB8AC3E}">
        <p14:creationId xmlns:p14="http://schemas.microsoft.com/office/powerpoint/2010/main" val="3893996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Industry is changing thus measurement is changing</a:t>
            </a:r>
          </a:p>
          <a:p>
            <a:r>
              <a:rPr lang="en-US" dirty="0" smtClean="0"/>
              <a:t>No one universal assessment tool</a:t>
            </a:r>
          </a:p>
          <a:p>
            <a:r>
              <a:rPr lang="en-US" dirty="0" smtClean="0"/>
              <a:t>Don’t be afraid to test with research-but test each major message in the campaign</a:t>
            </a:r>
          </a:p>
          <a:p>
            <a:r>
              <a:rPr lang="en-US" dirty="0" smtClean="0"/>
              <a:t>Try to capture synergy (1+1=3)</a:t>
            </a:r>
          </a:p>
          <a:p>
            <a:r>
              <a:rPr lang="en-US" dirty="0" smtClean="0"/>
              <a:t>When you measure, you know your room for improvement, which we all have.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07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best marketing?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one that works.</a:t>
            </a:r>
          </a:p>
          <a:p>
            <a:r>
              <a:rPr lang="en-US" dirty="0" smtClean="0"/>
              <a:t>The one where your target market and consumers get the message on their preferred modality.</a:t>
            </a:r>
          </a:p>
          <a:p>
            <a:r>
              <a:rPr lang="en-US" dirty="0" smtClean="0"/>
              <a:t>The one that is remembered.</a:t>
            </a:r>
          </a:p>
          <a:p>
            <a:r>
              <a:rPr lang="en-US" dirty="0" smtClean="0"/>
              <a:t>The one that sparks buzz.</a:t>
            </a:r>
          </a:p>
          <a:p>
            <a:r>
              <a:rPr lang="en-US" dirty="0" smtClean="0"/>
              <a:t>The one that creates action or awareness.</a:t>
            </a:r>
          </a:p>
          <a:p>
            <a:r>
              <a:rPr lang="en-US" dirty="0" smtClean="0"/>
              <a:t>The one that is </a:t>
            </a:r>
            <a:r>
              <a:rPr lang="en-US" i="1" dirty="0" smtClean="0"/>
              <a:t>measurable.</a:t>
            </a:r>
          </a:p>
          <a:p>
            <a:r>
              <a:rPr lang="en-US" i="1" dirty="0" smtClean="0"/>
              <a:t>Today, I am focusing more on online advertising as a part of an integrated brand comm. strategy.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4009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IBP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 transparent.</a:t>
            </a:r>
          </a:p>
          <a:p>
            <a:r>
              <a:rPr lang="en-US" dirty="0" smtClean="0"/>
              <a:t>Be accountable.</a:t>
            </a:r>
          </a:p>
          <a:p>
            <a:r>
              <a:rPr lang="en-US" dirty="0" smtClean="0"/>
              <a:t>Advertising is an INVESTMENT not an expense.</a:t>
            </a:r>
          </a:p>
          <a:p>
            <a:r>
              <a:rPr lang="en-US" dirty="0" smtClean="0"/>
              <a:t>Measure and benchmark and tweak and measure again. This quest for perfection doesn’t stop/</a:t>
            </a:r>
          </a:p>
          <a:p>
            <a:r>
              <a:rPr lang="en-US" dirty="0" smtClean="0"/>
              <a:t>Don’t go on your feeling here.</a:t>
            </a:r>
          </a:p>
          <a:p>
            <a:r>
              <a:rPr lang="en-US" dirty="0" smtClean="0"/>
              <a:t>Go on results.</a:t>
            </a:r>
          </a:p>
          <a:p>
            <a:r>
              <a:rPr lang="en-US" dirty="0" smtClean="0"/>
              <a:t>Make your communication objectives (stemming from the brand marketing objectives) clear and measurable.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299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Shows ROI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Benchmark data </a:t>
            </a:r>
          </a:p>
          <a:p>
            <a:r>
              <a:rPr lang="en-US" dirty="0" smtClean="0"/>
              <a:t>Helps set realistic goals</a:t>
            </a:r>
          </a:p>
          <a:p>
            <a:r>
              <a:rPr lang="en-US" dirty="0" smtClean="0"/>
              <a:t>Accountability</a:t>
            </a:r>
          </a:p>
          <a:p>
            <a:r>
              <a:rPr lang="en-US" dirty="0" smtClean="0"/>
              <a:t>Measuring the whole campaign (broadcast, digital, events, PR, guerilla marketing, etc.)</a:t>
            </a:r>
          </a:p>
          <a:p>
            <a:r>
              <a:rPr lang="en-US" dirty="0" smtClean="0"/>
              <a:t>No one size fits all measurement </a:t>
            </a:r>
          </a:p>
          <a:p>
            <a:r>
              <a:rPr lang="en-US" dirty="0" smtClean="0"/>
              <a:t>Use different methods for different problems</a:t>
            </a:r>
          </a:p>
          <a:p>
            <a:r>
              <a:rPr lang="en-US" dirty="0" smtClean="0"/>
              <a:t>Examples from my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216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Media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Nielsen (let’s check out TV and web ratings)</a:t>
            </a:r>
          </a:p>
          <a:p>
            <a:r>
              <a:rPr lang="en-US" dirty="0" smtClean="0"/>
              <a:t>Does </a:t>
            </a:r>
            <a:r>
              <a:rPr lang="en-US" i="1" dirty="0" smtClean="0"/>
              <a:t>each</a:t>
            </a:r>
            <a:r>
              <a:rPr lang="en-US" dirty="0" smtClean="0"/>
              <a:t> piece of the campaign work together to reach the communication goals set at the start of the campaign?</a:t>
            </a:r>
          </a:p>
          <a:p>
            <a:r>
              <a:rPr lang="en-US" dirty="0" smtClean="0"/>
              <a:t>Check out the big picture.</a:t>
            </a:r>
          </a:p>
          <a:p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miss the forest through the trees.</a:t>
            </a:r>
          </a:p>
          <a:p>
            <a:r>
              <a:rPr lang="en-US" dirty="0" smtClean="0"/>
              <a:t>An ad can test well, but perform horribly.</a:t>
            </a:r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23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New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media has stronger ROI than old media.</a:t>
            </a:r>
          </a:p>
          <a:p>
            <a:r>
              <a:rPr lang="en-US" dirty="0" smtClean="0"/>
              <a:t>More advertisers are shifting online.</a:t>
            </a:r>
          </a:p>
          <a:p>
            <a:r>
              <a:rPr lang="en-US" dirty="0" smtClean="0"/>
              <a:t>The more supply, the lower the price.</a:t>
            </a:r>
          </a:p>
          <a:p>
            <a:r>
              <a:rPr lang="en-US" dirty="0" smtClean="0"/>
              <a:t>Traditional media better start shifting if they haven’t yet.</a:t>
            </a:r>
          </a:p>
          <a:p>
            <a:r>
              <a:rPr lang="en-US" dirty="0" smtClean="0"/>
              <a:t>Online marketing is getting better daily.</a:t>
            </a:r>
            <a:endParaRPr lang="en-US" dirty="0"/>
          </a:p>
          <a:p>
            <a:r>
              <a:rPr lang="en-US" dirty="0" smtClean="0"/>
              <a:t>Google’s campaign insights.</a:t>
            </a:r>
          </a:p>
        </p:txBody>
      </p:sp>
    </p:spTree>
    <p:extLst>
      <p:ext uri="{BB962C8B-B14F-4D97-AF65-F5344CB8AC3E}">
        <p14:creationId xmlns:p14="http://schemas.microsoft.com/office/powerpoint/2010/main" val="697389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New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old way to measure new media: Measure clicks from display ads, Measure conversions from the clicks, Compare results from industry benchmark data</a:t>
            </a:r>
          </a:p>
          <a:p>
            <a:r>
              <a:rPr lang="en-US" dirty="0" smtClean="0"/>
              <a:t>The new way to measure new media: incremental lift in BOTH search and visits resulting from online ads</a:t>
            </a:r>
          </a:p>
          <a:p>
            <a:r>
              <a:rPr lang="en-US" dirty="0" smtClean="0"/>
              <a:t>New tactics lead to new metrics.</a:t>
            </a:r>
          </a:p>
        </p:txBody>
      </p:sp>
    </p:spTree>
    <p:extLst>
      <p:ext uri="{BB962C8B-B14F-4D97-AF65-F5344CB8AC3E}">
        <p14:creationId xmlns:p14="http://schemas.microsoft.com/office/powerpoint/2010/main" val="2897801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is not how many facebook friends you have.</a:t>
            </a:r>
          </a:p>
          <a:p>
            <a:r>
              <a:rPr lang="en-US" dirty="0" smtClean="0"/>
              <a:t>Social media is just a platform to communicate</a:t>
            </a:r>
          </a:p>
          <a:p>
            <a:r>
              <a:rPr lang="en-US" dirty="0" smtClean="0"/>
              <a:t>Don’t rely on it for sales</a:t>
            </a:r>
          </a:p>
          <a:p>
            <a:r>
              <a:rPr lang="en-US" dirty="0" smtClean="0"/>
              <a:t>Use it to articulate or reinforce your mainstream campaign</a:t>
            </a:r>
            <a:endParaRPr lang="en-US" dirty="0"/>
          </a:p>
          <a:p>
            <a:r>
              <a:rPr lang="en-US" dirty="0" smtClean="0"/>
              <a:t>Often, it is # of likes or retweets, but this is very surface level</a:t>
            </a:r>
          </a:p>
          <a:p>
            <a:r>
              <a:rPr lang="en-US" dirty="0" smtClean="0"/>
              <a:t>How do you propose we measure efficacy of a company or organizations social media?</a:t>
            </a:r>
          </a:p>
        </p:txBody>
      </p:sp>
    </p:spTree>
    <p:extLst>
      <p:ext uri="{BB962C8B-B14F-4D97-AF65-F5344CB8AC3E}">
        <p14:creationId xmlns:p14="http://schemas.microsoft.com/office/powerpoint/2010/main" val="8143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Google’s tools: AdWords, Analytics Intelligence, Multi-channel funnels, Campaign experiments, &amp; measuring competition</a:t>
            </a:r>
          </a:p>
          <a:p>
            <a:r>
              <a:rPr lang="en-US" dirty="0" smtClean="0"/>
              <a:t>Click through vs. view through metrics</a:t>
            </a:r>
          </a:p>
          <a:p>
            <a:r>
              <a:rPr lang="en-US" dirty="0" smtClean="0"/>
              <a:t>Neither tell the full story-why not?</a:t>
            </a:r>
          </a:p>
          <a:p>
            <a:r>
              <a:rPr lang="en-US" dirty="0" smtClean="0"/>
              <a:t>Use a pseudo-experimental design to measure online ad campaign effectiveness 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youtu.be</a:t>
            </a:r>
            <a:r>
              <a:rPr lang="en-US" dirty="0" smtClean="0"/>
              <a:t>/5XKZqvJPFKA</a:t>
            </a:r>
          </a:p>
        </p:txBody>
      </p:sp>
    </p:spTree>
    <p:extLst>
      <p:ext uri="{BB962C8B-B14F-4D97-AF65-F5344CB8AC3E}">
        <p14:creationId xmlns:p14="http://schemas.microsoft.com/office/powerpoint/2010/main" val="1256336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716</Words>
  <Application>Microsoft Macintosh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Evaluating IBP Strategies</vt:lpstr>
      <vt:lpstr>What is the best marketing?</vt:lpstr>
      <vt:lpstr>IBP Measurement</vt:lpstr>
      <vt:lpstr>Research Shows ROI</vt:lpstr>
      <vt:lpstr> Media Measurements</vt:lpstr>
      <vt:lpstr>Measuring New Media</vt:lpstr>
      <vt:lpstr>Measuring New Media</vt:lpstr>
      <vt:lpstr>Measuring Social Media</vt:lpstr>
      <vt:lpstr>Online Analytics</vt:lpstr>
      <vt:lpstr>Analytics Intelligence</vt:lpstr>
      <vt:lpstr>Multi-Channel Funnels</vt:lpstr>
      <vt:lpstr>Ad Words Campaign Experiments</vt:lpstr>
      <vt:lpstr>Measuring Your Competition</vt:lpstr>
      <vt:lpstr>Takeaway thoughts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IBP Strategies</dc:title>
  <dc:creator>commpower</dc:creator>
  <cp:lastModifiedBy>commpower</cp:lastModifiedBy>
  <cp:revision>6</cp:revision>
  <dcterms:created xsi:type="dcterms:W3CDTF">2011-11-15T01:48:01Z</dcterms:created>
  <dcterms:modified xsi:type="dcterms:W3CDTF">2011-11-15T02:44:17Z</dcterms:modified>
</cp:coreProperties>
</file>