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9"/>
  </p:notesMasterIdLst>
  <p:sldIdLst>
    <p:sldId id="414" r:id="rId2"/>
    <p:sldId id="359" r:id="rId3"/>
    <p:sldId id="361" r:id="rId4"/>
    <p:sldId id="391" r:id="rId5"/>
    <p:sldId id="392" r:id="rId6"/>
    <p:sldId id="393" r:id="rId7"/>
    <p:sldId id="288" r:id="rId8"/>
    <p:sldId id="394" r:id="rId9"/>
    <p:sldId id="410" r:id="rId10"/>
    <p:sldId id="395" r:id="rId11"/>
    <p:sldId id="396" r:id="rId12"/>
    <p:sldId id="397" r:id="rId13"/>
    <p:sldId id="398" r:id="rId14"/>
    <p:sldId id="399" r:id="rId15"/>
    <p:sldId id="400" r:id="rId16"/>
    <p:sldId id="403" r:id="rId17"/>
    <p:sldId id="402" r:id="rId18"/>
    <p:sldId id="401" r:id="rId19"/>
    <p:sldId id="404" r:id="rId20"/>
    <p:sldId id="405" r:id="rId21"/>
    <p:sldId id="406" r:id="rId22"/>
    <p:sldId id="407" r:id="rId23"/>
    <p:sldId id="408" r:id="rId24"/>
    <p:sldId id="411" r:id="rId25"/>
    <p:sldId id="412" r:id="rId26"/>
    <p:sldId id="413" r:id="rId27"/>
    <p:sldId id="409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135" autoAdjust="0"/>
  </p:normalViewPr>
  <p:slideViewPr>
    <p:cSldViewPr snapToGrid="0" snapToObjects="1">
      <p:cViewPr varScale="1">
        <p:scale>
          <a:sx n="63" d="100"/>
          <a:sy n="63" d="100"/>
        </p:scale>
        <p:origin x="-1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92147-09FA-2E47-B502-AE6AF671709B}" type="doc">
      <dgm:prSet loTypeId="urn:microsoft.com/office/officeart/2005/8/layout/process2" loCatId="" qsTypeId="urn:microsoft.com/office/officeart/2005/8/quickstyle/simple4" qsCatId="simple" csTypeId="urn:microsoft.com/office/officeart/2005/8/colors/accent1_5" csCatId="accent1" phldr="1"/>
      <dgm:spPr/>
    </dgm:pt>
    <dgm:pt modelId="{1F0A2383-B681-914E-B066-FEE5EA1657E1}">
      <dgm:prSet phldrT="[Text]"/>
      <dgm:spPr/>
      <dgm:t>
        <a:bodyPr/>
        <a:lstStyle/>
        <a:p>
          <a:r>
            <a:rPr lang="en-US" dirty="0" smtClean="0"/>
            <a:t>Manufacturer</a:t>
          </a:r>
          <a:endParaRPr lang="en-US" dirty="0"/>
        </a:p>
      </dgm:t>
    </dgm:pt>
    <dgm:pt modelId="{5A4F93C4-88E3-5D47-A882-5535B7268F0C}" type="parTrans" cxnId="{E886E092-3D55-E74E-82C7-B2C3A78FB0A7}">
      <dgm:prSet/>
      <dgm:spPr/>
      <dgm:t>
        <a:bodyPr/>
        <a:lstStyle/>
        <a:p>
          <a:endParaRPr lang="en-US"/>
        </a:p>
      </dgm:t>
    </dgm:pt>
    <dgm:pt modelId="{5BD28928-A7A7-7F4A-BBC7-AABEC9098B73}" type="sibTrans" cxnId="{E886E092-3D55-E74E-82C7-B2C3A78FB0A7}">
      <dgm:prSet/>
      <dgm:spPr/>
      <dgm:t>
        <a:bodyPr/>
        <a:lstStyle/>
        <a:p>
          <a:endParaRPr lang="en-US"/>
        </a:p>
      </dgm:t>
    </dgm:pt>
    <dgm:pt modelId="{B2FCB2AA-DE72-5541-BBE1-B47CA876858C}">
      <dgm:prSet phldrT="[Text]"/>
      <dgm:spPr/>
      <dgm:t>
        <a:bodyPr/>
        <a:lstStyle/>
        <a:p>
          <a:r>
            <a:rPr lang="en-US" dirty="0" smtClean="0"/>
            <a:t>Reseller</a:t>
          </a:r>
          <a:endParaRPr lang="en-US" dirty="0"/>
        </a:p>
      </dgm:t>
    </dgm:pt>
    <dgm:pt modelId="{91265714-46DF-A94D-916A-E0C531C75C44}" type="parTrans" cxnId="{02D00CA8-F19E-614B-ADA1-42B1EC173690}">
      <dgm:prSet/>
      <dgm:spPr/>
      <dgm:t>
        <a:bodyPr/>
        <a:lstStyle/>
        <a:p>
          <a:endParaRPr lang="en-US"/>
        </a:p>
      </dgm:t>
    </dgm:pt>
    <dgm:pt modelId="{A7FEC9EF-9BA0-EA43-8B0B-6E74D88FB6E4}" type="sibTrans" cxnId="{02D00CA8-F19E-614B-ADA1-42B1EC173690}">
      <dgm:prSet/>
      <dgm:spPr/>
      <dgm:t>
        <a:bodyPr/>
        <a:lstStyle/>
        <a:p>
          <a:endParaRPr lang="en-US"/>
        </a:p>
      </dgm:t>
    </dgm:pt>
    <dgm:pt modelId="{72DEA00F-A402-DB4D-A2D0-55CF351C7312}">
      <dgm:prSet phldrT="[Text]"/>
      <dgm:spPr/>
      <dgm:t>
        <a:bodyPr/>
        <a:lstStyle/>
        <a:p>
          <a:r>
            <a:rPr lang="en-US" dirty="0" smtClean="0"/>
            <a:t>Consumer</a:t>
          </a:r>
          <a:endParaRPr lang="en-US" dirty="0"/>
        </a:p>
      </dgm:t>
    </dgm:pt>
    <dgm:pt modelId="{F21F50D8-C398-5942-9267-BEBE16FEA6BC}" type="parTrans" cxnId="{D997ADCB-AF47-6C40-9354-1D11DD3548F3}">
      <dgm:prSet/>
      <dgm:spPr/>
      <dgm:t>
        <a:bodyPr/>
        <a:lstStyle/>
        <a:p>
          <a:endParaRPr lang="en-US"/>
        </a:p>
      </dgm:t>
    </dgm:pt>
    <dgm:pt modelId="{43D91B68-8F33-5D46-A86F-5C55ACD29FE7}" type="sibTrans" cxnId="{D997ADCB-AF47-6C40-9354-1D11DD3548F3}">
      <dgm:prSet/>
      <dgm:spPr/>
      <dgm:t>
        <a:bodyPr/>
        <a:lstStyle/>
        <a:p>
          <a:endParaRPr lang="en-US"/>
        </a:p>
      </dgm:t>
    </dgm:pt>
    <dgm:pt modelId="{651FB19A-E99B-444D-9E9D-DCE2CA763831}" type="pres">
      <dgm:prSet presAssocID="{1ED92147-09FA-2E47-B502-AE6AF671709B}" presName="linearFlow" presStyleCnt="0">
        <dgm:presLayoutVars>
          <dgm:resizeHandles val="exact"/>
        </dgm:presLayoutVars>
      </dgm:prSet>
      <dgm:spPr/>
    </dgm:pt>
    <dgm:pt modelId="{5D6613EE-F3E4-DA4B-8193-B2931750FB65}" type="pres">
      <dgm:prSet presAssocID="{1F0A2383-B681-914E-B066-FEE5EA1657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ACB19-659D-074A-A061-95911C196FB3}" type="pres">
      <dgm:prSet presAssocID="{5BD28928-A7A7-7F4A-BBC7-AABEC9098B73}" presName="sibTrans" presStyleLbl="sibTrans2D1" presStyleIdx="0" presStyleCnt="2" custAng="10800000"/>
      <dgm:spPr/>
      <dgm:t>
        <a:bodyPr/>
        <a:lstStyle/>
        <a:p>
          <a:endParaRPr lang="en-US"/>
        </a:p>
      </dgm:t>
    </dgm:pt>
    <dgm:pt modelId="{E9D2C348-4446-4C45-B2BC-829F1DD12EFF}" type="pres">
      <dgm:prSet presAssocID="{5BD28928-A7A7-7F4A-BBC7-AABEC9098B7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81CFA7A-CFE8-5148-B7BB-50DB53920148}" type="pres">
      <dgm:prSet presAssocID="{B2FCB2AA-DE72-5541-BBE1-B47CA87685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68C48-8BEE-8B4A-815E-B676AAE6DF01}" type="pres">
      <dgm:prSet presAssocID="{A7FEC9EF-9BA0-EA43-8B0B-6E74D88FB6E4}" presName="sibTrans" presStyleLbl="sibTrans2D1" presStyleIdx="1" presStyleCnt="2" custAng="10800000"/>
      <dgm:spPr/>
      <dgm:t>
        <a:bodyPr/>
        <a:lstStyle/>
        <a:p>
          <a:endParaRPr lang="en-US"/>
        </a:p>
      </dgm:t>
    </dgm:pt>
    <dgm:pt modelId="{130197A7-D0AD-3F4E-BF13-E5EB74F22C5E}" type="pres">
      <dgm:prSet presAssocID="{A7FEC9EF-9BA0-EA43-8B0B-6E74D88FB6E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6E12CFA-607B-2348-9FEA-F80E7C24AC2F}" type="pres">
      <dgm:prSet presAssocID="{72DEA00F-A402-DB4D-A2D0-55CF351C73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97ADCB-AF47-6C40-9354-1D11DD3548F3}" srcId="{1ED92147-09FA-2E47-B502-AE6AF671709B}" destId="{72DEA00F-A402-DB4D-A2D0-55CF351C7312}" srcOrd="2" destOrd="0" parTransId="{F21F50D8-C398-5942-9267-BEBE16FEA6BC}" sibTransId="{43D91B68-8F33-5D46-A86F-5C55ACD29FE7}"/>
    <dgm:cxn modelId="{9A6A81A6-6141-C84F-855D-5AA1663DDE7B}" type="presOf" srcId="{1F0A2383-B681-914E-B066-FEE5EA1657E1}" destId="{5D6613EE-F3E4-DA4B-8193-B2931750FB65}" srcOrd="0" destOrd="0" presId="urn:microsoft.com/office/officeart/2005/8/layout/process2"/>
    <dgm:cxn modelId="{B87809F7-BB51-5C49-8FF3-80C5545F0C94}" type="presOf" srcId="{B2FCB2AA-DE72-5541-BBE1-B47CA876858C}" destId="{081CFA7A-CFE8-5148-B7BB-50DB53920148}" srcOrd="0" destOrd="0" presId="urn:microsoft.com/office/officeart/2005/8/layout/process2"/>
    <dgm:cxn modelId="{02D00CA8-F19E-614B-ADA1-42B1EC173690}" srcId="{1ED92147-09FA-2E47-B502-AE6AF671709B}" destId="{B2FCB2AA-DE72-5541-BBE1-B47CA876858C}" srcOrd="1" destOrd="0" parTransId="{91265714-46DF-A94D-916A-E0C531C75C44}" sibTransId="{A7FEC9EF-9BA0-EA43-8B0B-6E74D88FB6E4}"/>
    <dgm:cxn modelId="{7F6A57BC-D340-3B4B-97E3-2E112C1996AF}" type="presOf" srcId="{5BD28928-A7A7-7F4A-BBC7-AABEC9098B73}" destId="{E9D2C348-4446-4C45-B2BC-829F1DD12EFF}" srcOrd="1" destOrd="0" presId="urn:microsoft.com/office/officeart/2005/8/layout/process2"/>
    <dgm:cxn modelId="{C61683C0-A3CF-8546-A7A5-4C1D67BCE93D}" type="presOf" srcId="{72DEA00F-A402-DB4D-A2D0-55CF351C7312}" destId="{D6E12CFA-607B-2348-9FEA-F80E7C24AC2F}" srcOrd="0" destOrd="0" presId="urn:microsoft.com/office/officeart/2005/8/layout/process2"/>
    <dgm:cxn modelId="{2BC0318D-6AB9-294B-9395-F189FFF171AB}" type="presOf" srcId="{A7FEC9EF-9BA0-EA43-8B0B-6E74D88FB6E4}" destId="{3E868C48-8BEE-8B4A-815E-B676AAE6DF01}" srcOrd="0" destOrd="0" presId="urn:microsoft.com/office/officeart/2005/8/layout/process2"/>
    <dgm:cxn modelId="{B19E4E6F-64E1-6347-B8D1-2A7C94F598F5}" type="presOf" srcId="{5BD28928-A7A7-7F4A-BBC7-AABEC9098B73}" destId="{B98ACB19-659D-074A-A061-95911C196FB3}" srcOrd="0" destOrd="0" presId="urn:microsoft.com/office/officeart/2005/8/layout/process2"/>
    <dgm:cxn modelId="{7C8A8475-21CE-F64A-B6E3-0DB4F4D20D62}" type="presOf" srcId="{1ED92147-09FA-2E47-B502-AE6AF671709B}" destId="{651FB19A-E99B-444D-9E9D-DCE2CA763831}" srcOrd="0" destOrd="0" presId="urn:microsoft.com/office/officeart/2005/8/layout/process2"/>
    <dgm:cxn modelId="{E886E092-3D55-E74E-82C7-B2C3A78FB0A7}" srcId="{1ED92147-09FA-2E47-B502-AE6AF671709B}" destId="{1F0A2383-B681-914E-B066-FEE5EA1657E1}" srcOrd="0" destOrd="0" parTransId="{5A4F93C4-88E3-5D47-A882-5535B7268F0C}" sibTransId="{5BD28928-A7A7-7F4A-BBC7-AABEC9098B73}"/>
    <dgm:cxn modelId="{1FBE37D3-38BE-864B-B0CC-6D2026CAC607}" type="presOf" srcId="{A7FEC9EF-9BA0-EA43-8B0B-6E74D88FB6E4}" destId="{130197A7-D0AD-3F4E-BF13-E5EB74F22C5E}" srcOrd="1" destOrd="0" presId="urn:microsoft.com/office/officeart/2005/8/layout/process2"/>
    <dgm:cxn modelId="{93A749C7-D262-1C41-8A62-DA280FC7B803}" type="presParOf" srcId="{651FB19A-E99B-444D-9E9D-DCE2CA763831}" destId="{5D6613EE-F3E4-DA4B-8193-B2931750FB65}" srcOrd="0" destOrd="0" presId="urn:microsoft.com/office/officeart/2005/8/layout/process2"/>
    <dgm:cxn modelId="{8E0DEBDC-EB0D-AB4D-8B73-77D170824810}" type="presParOf" srcId="{651FB19A-E99B-444D-9E9D-DCE2CA763831}" destId="{B98ACB19-659D-074A-A061-95911C196FB3}" srcOrd="1" destOrd="0" presId="urn:microsoft.com/office/officeart/2005/8/layout/process2"/>
    <dgm:cxn modelId="{A61386BE-AF5D-0548-BFCF-E26A00091149}" type="presParOf" srcId="{B98ACB19-659D-074A-A061-95911C196FB3}" destId="{E9D2C348-4446-4C45-B2BC-829F1DD12EFF}" srcOrd="0" destOrd="0" presId="urn:microsoft.com/office/officeart/2005/8/layout/process2"/>
    <dgm:cxn modelId="{0F2BC87B-331C-B546-90EF-DE294D4E061F}" type="presParOf" srcId="{651FB19A-E99B-444D-9E9D-DCE2CA763831}" destId="{081CFA7A-CFE8-5148-B7BB-50DB53920148}" srcOrd="2" destOrd="0" presId="urn:microsoft.com/office/officeart/2005/8/layout/process2"/>
    <dgm:cxn modelId="{79698907-5B23-E84E-A768-A0B91BD10092}" type="presParOf" srcId="{651FB19A-E99B-444D-9E9D-DCE2CA763831}" destId="{3E868C48-8BEE-8B4A-815E-B676AAE6DF01}" srcOrd="3" destOrd="0" presId="urn:microsoft.com/office/officeart/2005/8/layout/process2"/>
    <dgm:cxn modelId="{837EE8BD-67AC-2249-91C0-D6C146E870BA}" type="presParOf" srcId="{3E868C48-8BEE-8B4A-815E-B676AAE6DF01}" destId="{130197A7-D0AD-3F4E-BF13-E5EB74F22C5E}" srcOrd="0" destOrd="0" presId="urn:microsoft.com/office/officeart/2005/8/layout/process2"/>
    <dgm:cxn modelId="{61FCD0C4-1D5F-9B40-9980-2F4DD785A403}" type="presParOf" srcId="{651FB19A-E99B-444D-9E9D-DCE2CA763831}" destId="{D6E12CFA-607B-2348-9FEA-F80E7C24AC2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92147-09FA-2E47-B502-AE6AF671709B}" type="doc">
      <dgm:prSet loTypeId="urn:microsoft.com/office/officeart/2005/8/layout/process2" loCatId="" qsTypeId="urn:microsoft.com/office/officeart/2005/8/quickstyle/simple4" qsCatId="simple" csTypeId="urn:microsoft.com/office/officeart/2005/8/colors/accent1_5" csCatId="accent1" phldr="1"/>
      <dgm:spPr/>
    </dgm:pt>
    <dgm:pt modelId="{1F0A2383-B681-914E-B066-FEE5EA1657E1}">
      <dgm:prSet phldrT="[Text]"/>
      <dgm:spPr/>
      <dgm:t>
        <a:bodyPr/>
        <a:lstStyle/>
        <a:p>
          <a:r>
            <a:rPr lang="en-US" dirty="0" smtClean="0"/>
            <a:t>Manufacturer</a:t>
          </a:r>
          <a:endParaRPr lang="en-US" dirty="0"/>
        </a:p>
      </dgm:t>
    </dgm:pt>
    <dgm:pt modelId="{5A4F93C4-88E3-5D47-A882-5535B7268F0C}" type="parTrans" cxnId="{E886E092-3D55-E74E-82C7-B2C3A78FB0A7}">
      <dgm:prSet/>
      <dgm:spPr/>
      <dgm:t>
        <a:bodyPr/>
        <a:lstStyle/>
        <a:p>
          <a:endParaRPr lang="en-US"/>
        </a:p>
      </dgm:t>
    </dgm:pt>
    <dgm:pt modelId="{5BD28928-A7A7-7F4A-BBC7-AABEC9098B73}" type="sibTrans" cxnId="{E886E092-3D55-E74E-82C7-B2C3A78FB0A7}">
      <dgm:prSet/>
      <dgm:spPr/>
      <dgm:t>
        <a:bodyPr/>
        <a:lstStyle/>
        <a:p>
          <a:endParaRPr lang="en-US"/>
        </a:p>
      </dgm:t>
    </dgm:pt>
    <dgm:pt modelId="{B2FCB2AA-DE72-5541-BBE1-B47CA876858C}">
      <dgm:prSet phldrT="[Text]"/>
      <dgm:spPr/>
      <dgm:t>
        <a:bodyPr/>
        <a:lstStyle/>
        <a:p>
          <a:r>
            <a:rPr lang="en-US" dirty="0" smtClean="0"/>
            <a:t>Reseller</a:t>
          </a:r>
          <a:endParaRPr lang="en-US" dirty="0"/>
        </a:p>
      </dgm:t>
    </dgm:pt>
    <dgm:pt modelId="{91265714-46DF-A94D-916A-E0C531C75C44}" type="parTrans" cxnId="{02D00CA8-F19E-614B-ADA1-42B1EC173690}">
      <dgm:prSet/>
      <dgm:spPr/>
      <dgm:t>
        <a:bodyPr/>
        <a:lstStyle/>
        <a:p>
          <a:endParaRPr lang="en-US"/>
        </a:p>
      </dgm:t>
    </dgm:pt>
    <dgm:pt modelId="{A7FEC9EF-9BA0-EA43-8B0B-6E74D88FB6E4}" type="sibTrans" cxnId="{02D00CA8-F19E-614B-ADA1-42B1EC173690}">
      <dgm:prSet/>
      <dgm:spPr/>
      <dgm:t>
        <a:bodyPr/>
        <a:lstStyle/>
        <a:p>
          <a:endParaRPr lang="en-US"/>
        </a:p>
      </dgm:t>
    </dgm:pt>
    <dgm:pt modelId="{72DEA00F-A402-DB4D-A2D0-55CF351C7312}">
      <dgm:prSet phldrT="[Text]"/>
      <dgm:spPr/>
      <dgm:t>
        <a:bodyPr/>
        <a:lstStyle/>
        <a:p>
          <a:r>
            <a:rPr lang="en-US" dirty="0" smtClean="0"/>
            <a:t>Consumer</a:t>
          </a:r>
          <a:endParaRPr lang="en-US" dirty="0"/>
        </a:p>
      </dgm:t>
    </dgm:pt>
    <dgm:pt modelId="{F21F50D8-C398-5942-9267-BEBE16FEA6BC}" type="parTrans" cxnId="{D997ADCB-AF47-6C40-9354-1D11DD3548F3}">
      <dgm:prSet/>
      <dgm:spPr/>
      <dgm:t>
        <a:bodyPr/>
        <a:lstStyle/>
        <a:p>
          <a:endParaRPr lang="en-US"/>
        </a:p>
      </dgm:t>
    </dgm:pt>
    <dgm:pt modelId="{43D91B68-8F33-5D46-A86F-5C55ACD29FE7}" type="sibTrans" cxnId="{D997ADCB-AF47-6C40-9354-1D11DD3548F3}">
      <dgm:prSet/>
      <dgm:spPr/>
      <dgm:t>
        <a:bodyPr/>
        <a:lstStyle/>
        <a:p>
          <a:endParaRPr lang="en-US"/>
        </a:p>
      </dgm:t>
    </dgm:pt>
    <dgm:pt modelId="{651FB19A-E99B-444D-9E9D-DCE2CA763831}" type="pres">
      <dgm:prSet presAssocID="{1ED92147-09FA-2E47-B502-AE6AF671709B}" presName="linearFlow" presStyleCnt="0">
        <dgm:presLayoutVars>
          <dgm:resizeHandles val="exact"/>
        </dgm:presLayoutVars>
      </dgm:prSet>
      <dgm:spPr/>
    </dgm:pt>
    <dgm:pt modelId="{5D6613EE-F3E4-DA4B-8193-B2931750FB65}" type="pres">
      <dgm:prSet presAssocID="{1F0A2383-B681-914E-B066-FEE5EA1657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8ACB19-659D-074A-A061-95911C196FB3}" type="pres">
      <dgm:prSet presAssocID="{5BD28928-A7A7-7F4A-BBC7-AABEC9098B73}" presName="sibTrans" presStyleLbl="sibTrans2D1" presStyleIdx="0" presStyleCnt="2" custAng="0"/>
      <dgm:spPr/>
      <dgm:t>
        <a:bodyPr/>
        <a:lstStyle/>
        <a:p>
          <a:endParaRPr lang="en-US"/>
        </a:p>
      </dgm:t>
    </dgm:pt>
    <dgm:pt modelId="{E9D2C348-4446-4C45-B2BC-829F1DD12EFF}" type="pres">
      <dgm:prSet presAssocID="{5BD28928-A7A7-7F4A-BBC7-AABEC9098B7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81CFA7A-CFE8-5148-B7BB-50DB53920148}" type="pres">
      <dgm:prSet presAssocID="{B2FCB2AA-DE72-5541-BBE1-B47CA876858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868C48-8BEE-8B4A-815E-B676AAE6DF01}" type="pres">
      <dgm:prSet presAssocID="{A7FEC9EF-9BA0-EA43-8B0B-6E74D88FB6E4}" presName="sibTrans" presStyleLbl="sibTrans2D1" presStyleIdx="1" presStyleCnt="2" custAng="0"/>
      <dgm:spPr/>
      <dgm:t>
        <a:bodyPr/>
        <a:lstStyle/>
        <a:p>
          <a:endParaRPr lang="en-US"/>
        </a:p>
      </dgm:t>
    </dgm:pt>
    <dgm:pt modelId="{130197A7-D0AD-3F4E-BF13-E5EB74F22C5E}" type="pres">
      <dgm:prSet presAssocID="{A7FEC9EF-9BA0-EA43-8B0B-6E74D88FB6E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6E12CFA-607B-2348-9FEA-F80E7C24AC2F}" type="pres">
      <dgm:prSet presAssocID="{72DEA00F-A402-DB4D-A2D0-55CF351C731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1D51E-D45D-AF4D-A535-38E62549B72F}" type="presOf" srcId="{5BD28928-A7A7-7F4A-BBC7-AABEC9098B73}" destId="{B98ACB19-659D-074A-A061-95911C196FB3}" srcOrd="0" destOrd="0" presId="urn:microsoft.com/office/officeart/2005/8/layout/process2"/>
    <dgm:cxn modelId="{3C0985F0-489A-9F4A-9D91-6CC0BF80BDD2}" type="presOf" srcId="{72DEA00F-A402-DB4D-A2D0-55CF351C7312}" destId="{D6E12CFA-607B-2348-9FEA-F80E7C24AC2F}" srcOrd="0" destOrd="0" presId="urn:microsoft.com/office/officeart/2005/8/layout/process2"/>
    <dgm:cxn modelId="{1EC183D6-9ADD-F246-9742-9C526F9F82AD}" type="presOf" srcId="{A7FEC9EF-9BA0-EA43-8B0B-6E74D88FB6E4}" destId="{130197A7-D0AD-3F4E-BF13-E5EB74F22C5E}" srcOrd="1" destOrd="0" presId="urn:microsoft.com/office/officeart/2005/8/layout/process2"/>
    <dgm:cxn modelId="{E886E092-3D55-E74E-82C7-B2C3A78FB0A7}" srcId="{1ED92147-09FA-2E47-B502-AE6AF671709B}" destId="{1F0A2383-B681-914E-B066-FEE5EA1657E1}" srcOrd="0" destOrd="0" parTransId="{5A4F93C4-88E3-5D47-A882-5535B7268F0C}" sibTransId="{5BD28928-A7A7-7F4A-BBC7-AABEC9098B73}"/>
    <dgm:cxn modelId="{02D00CA8-F19E-614B-ADA1-42B1EC173690}" srcId="{1ED92147-09FA-2E47-B502-AE6AF671709B}" destId="{B2FCB2AA-DE72-5541-BBE1-B47CA876858C}" srcOrd="1" destOrd="0" parTransId="{91265714-46DF-A94D-916A-E0C531C75C44}" sibTransId="{A7FEC9EF-9BA0-EA43-8B0B-6E74D88FB6E4}"/>
    <dgm:cxn modelId="{D997ADCB-AF47-6C40-9354-1D11DD3548F3}" srcId="{1ED92147-09FA-2E47-B502-AE6AF671709B}" destId="{72DEA00F-A402-DB4D-A2D0-55CF351C7312}" srcOrd="2" destOrd="0" parTransId="{F21F50D8-C398-5942-9267-BEBE16FEA6BC}" sibTransId="{43D91B68-8F33-5D46-A86F-5C55ACD29FE7}"/>
    <dgm:cxn modelId="{51722415-9527-D141-B3F9-AC39376C0426}" type="presOf" srcId="{1ED92147-09FA-2E47-B502-AE6AF671709B}" destId="{651FB19A-E99B-444D-9E9D-DCE2CA763831}" srcOrd="0" destOrd="0" presId="urn:microsoft.com/office/officeart/2005/8/layout/process2"/>
    <dgm:cxn modelId="{644767E7-F293-6441-B5FD-0596CC53563E}" type="presOf" srcId="{B2FCB2AA-DE72-5541-BBE1-B47CA876858C}" destId="{081CFA7A-CFE8-5148-B7BB-50DB53920148}" srcOrd="0" destOrd="0" presId="urn:microsoft.com/office/officeart/2005/8/layout/process2"/>
    <dgm:cxn modelId="{74429E3B-1217-2546-84E7-1BD3C80F90AB}" type="presOf" srcId="{5BD28928-A7A7-7F4A-BBC7-AABEC9098B73}" destId="{E9D2C348-4446-4C45-B2BC-829F1DD12EFF}" srcOrd="1" destOrd="0" presId="urn:microsoft.com/office/officeart/2005/8/layout/process2"/>
    <dgm:cxn modelId="{BD10AD3C-6E43-C546-9AB1-9AF020B0CB10}" type="presOf" srcId="{1F0A2383-B681-914E-B066-FEE5EA1657E1}" destId="{5D6613EE-F3E4-DA4B-8193-B2931750FB65}" srcOrd="0" destOrd="0" presId="urn:microsoft.com/office/officeart/2005/8/layout/process2"/>
    <dgm:cxn modelId="{0B7631E5-E918-7149-B15A-AE24EC78F66A}" type="presOf" srcId="{A7FEC9EF-9BA0-EA43-8B0B-6E74D88FB6E4}" destId="{3E868C48-8BEE-8B4A-815E-B676AAE6DF01}" srcOrd="0" destOrd="0" presId="urn:microsoft.com/office/officeart/2005/8/layout/process2"/>
    <dgm:cxn modelId="{DDC2DE79-CC3A-BB4D-AAF8-70832DB7B182}" type="presParOf" srcId="{651FB19A-E99B-444D-9E9D-DCE2CA763831}" destId="{5D6613EE-F3E4-DA4B-8193-B2931750FB65}" srcOrd="0" destOrd="0" presId="urn:microsoft.com/office/officeart/2005/8/layout/process2"/>
    <dgm:cxn modelId="{79FA1271-298B-FE48-A48A-2A5484E1C447}" type="presParOf" srcId="{651FB19A-E99B-444D-9E9D-DCE2CA763831}" destId="{B98ACB19-659D-074A-A061-95911C196FB3}" srcOrd="1" destOrd="0" presId="urn:microsoft.com/office/officeart/2005/8/layout/process2"/>
    <dgm:cxn modelId="{E7038D0F-E386-2645-8433-20ECDDD5F11E}" type="presParOf" srcId="{B98ACB19-659D-074A-A061-95911C196FB3}" destId="{E9D2C348-4446-4C45-B2BC-829F1DD12EFF}" srcOrd="0" destOrd="0" presId="urn:microsoft.com/office/officeart/2005/8/layout/process2"/>
    <dgm:cxn modelId="{375C5759-D53A-CC43-96CA-E13651CB479E}" type="presParOf" srcId="{651FB19A-E99B-444D-9E9D-DCE2CA763831}" destId="{081CFA7A-CFE8-5148-B7BB-50DB53920148}" srcOrd="2" destOrd="0" presId="urn:microsoft.com/office/officeart/2005/8/layout/process2"/>
    <dgm:cxn modelId="{BE8470C3-57DB-8940-88F7-79BFCE28582A}" type="presParOf" srcId="{651FB19A-E99B-444D-9E9D-DCE2CA763831}" destId="{3E868C48-8BEE-8B4A-815E-B676AAE6DF01}" srcOrd="3" destOrd="0" presId="urn:microsoft.com/office/officeart/2005/8/layout/process2"/>
    <dgm:cxn modelId="{EEEF8C6E-5760-BE46-AFB0-25208899F8DC}" type="presParOf" srcId="{3E868C48-8BEE-8B4A-815E-B676AAE6DF01}" destId="{130197A7-D0AD-3F4E-BF13-E5EB74F22C5E}" srcOrd="0" destOrd="0" presId="urn:microsoft.com/office/officeart/2005/8/layout/process2"/>
    <dgm:cxn modelId="{AB32C9E6-266C-5B41-94F9-7B23A2C06AF1}" type="presParOf" srcId="{651FB19A-E99B-444D-9E9D-DCE2CA763831}" destId="{D6E12CFA-607B-2348-9FEA-F80E7C24AC2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613EE-F3E4-DA4B-8193-B2931750FB65}">
      <dsp:nvSpPr>
        <dsp:cNvPr id="0" name=""/>
        <dsp:cNvSpPr/>
      </dsp:nvSpPr>
      <dsp:spPr>
        <a:xfrm>
          <a:off x="904945" y="0"/>
          <a:ext cx="1828800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Manufacturer</a:t>
          </a:r>
          <a:endParaRPr lang="en-US" sz="2200" kern="1200" dirty="0"/>
        </a:p>
      </dsp:txBody>
      <dsp:txXfrm>
        <a:off x="934703" y="29758"/>
        <a:ext cx="1769284" cy="956484"/>
      </dsp:txXfrm>
    </dsp:sp>
    <dsp:sp modelId="{B98ACB19-659D-074A-A061-95911C196FB3}">
      <dsp:nvSpPr>
        <dsp:cNvPr id="0" name=""/>
        <dsp:cNvSpPr/>
      </dsp:nvSpPr>
      <dsp:spPr>
        <a:xfrm rot="16200000">
          <a:off x="1628845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82185" y="1193799"/>
        <a:ext cx="274320" cy="266699"/>
      </dsp:txXfrm>
    </dsp:sp>
    <dsp:sp modelId="{081CFA7A-CFE8-5148-B7BB-50DB53920148}">
      <dsp:nvSpPr>
        <dsp:cNvPr id="0" name=""/>
        <dsp:cNvSpPr/>
      </dsp:nvSpPr>
      <dsp:spPr>
        <a:xfrm>
          <a:off x="904945" y="1523999"/>
          <a:ext cx="1828800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Reseller</a:t>
          </a:r>
          <a:endParaRPr lang="en-US" sz="2200" kern="1200" dirty="0"/>
        </a:p>
      </dsp:txBody>
      <dsp:txXfrm>
        <a:off x="934703" y="1553757"/>
        <a:ext cx="1769284" cy="956484"/>
      </dsp:txXfrm>
    </dsp:sp>
    <dsp:sp modelId="{3E868C48-8BEE-8B4A-815E-B676AAE6DF01}">
      <dsp:nvSpPr>
        <dsp:cNvPr id="0" name=""/>
        <dsp:cNvSpPr/>
      </dsp:nvSpPr>
      <dsp:spPr>
        <a:xfrm rot="16200000">
          <a:off x="1628844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110"/>
                <a:satOff val="-6927"/>
                <a:lumOff val="321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0"/>
                <a:satOff val="-6927"/>
                <a:lumOff val="321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0"/>
                <a:satOff val="-6927"/>
                <a:lumOff val="3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82184" y="2717799"/>
        <a:ext cx="274320" cy="266700"/>
      </dsp:txXfrm>
    </dsp:sp>
    <dsp:sp modelId="{D6E12CFA-607B-2348-9FEA-F80E7C24AC2F}">
      <dsp:nvSpPr>
        <dsp:cNvPr id="0" name=""/>
        <dsp:cNvSpPr/>
      </dsp:nvSpPr>
      <dsp:spPr>
        <a:xfrm>
          <a:off x="904945" y="3047999"/>
          <a:ext cx="1828800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Consumer</a:t>
          </a:r>
          <a:endParaRPr lang="en-US" sz="2200" kern="1200" dirty="0"/>
        </a:p>
      </dsp:txBody>
      <dsp:txXfrm>
        <a:off x="934703" y="3077757"/>
        <a:ext cx="1769284" cy="9564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6613EE-F3E4-DA4B-8193-B2931750FB65}">
      <dsp:nvSpPr>
        <dsp:cNvPr id="0" name=""/>
        <dsp:cNvSpPr/>
      </dsp:nvSpPr>
      <dsp:spPr>
        <a:xfrm>
          <a:off x="904945" y="0"/>
          <a:ext cx="1828800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Manufacturer</a:t>
          </a:r>
          <a:endParaRPr lang="en-US" sz="2200" kern="1200" dirty="0"/>
        </a:p>
      </dsp:txBody>
      <dsp:txXfrm>
        <a:off x="934703" y="29758"/>
        <a:ext cx="1769284" cy="956484"/>
      </dsp:txXfrm>
    </dsp:sp>
    <dsp:sp modelId="{B98ACB19-659D-074A-A061-95911C196FB3}">
      <dsp:nvSpPr>
        <dsp:cNvPr id="0" name=""/>
        <dsp:cNvSpPr/>
      </dsp:nvSpPr>
      <dsp:spPr>
        <a:xfrm rot="5400000">
          <a:off x="1628845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82185" y="1079499"/>
        <a:ext cx="274320" cy="266699"/>
      </dsp:txXfrm>
    </dsp:sp>
    <dsp:sp modelId="{081CFA7A-CFE8-5148-B7BB-50DB53920148}">
      <dsp:nvSpPr>
        <dsp:cNvPr id="0" name=""/>
        <dsp:cNvSpPr/>
      </dsp:nvSpPr>
      <dsp:spPr>
        <a:xfrm>
          <a:off x="904945" y="1523999"/>
          <a:ext cx="1828800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Reseller</a:t>
          </a:r>
          <a:endParaRPr lang="en-US" sz="2200" kern="1200" dirty="0"/>
        </a:p>
      </dsp:txBody>
      <dsp:txXfrm>
        <a:off x="934703" y="1553757"/>
        <a:ext cx="1769284" cy="956484"/>
      </dsp:txXfrm>
    </dsp:sp>
    <dsp:sp modelId="{3E868C48-8BEE-8B4A-815E-B676AAE6DF01}">
      <dsp:nvSpPr>
        <dsp:cNvPr id="0" name=""/>
        <dsp:cNvSpPr/>
      </dsp:nvSpPr>
      <dsp:spPr>
        <a:xfrm rot="5400000">
          <a:off x="1628844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shade val="90000"/>
                <a:hueOff val="375110"/>
                <a:satOff val="-6927"/>
                <a:lumOff val="32127"/>
                <a:alphaOff val="0"/>
                <a:shade val="51000"/>
                <a:satMod val="130000"/>
              </a:schemeClr>
            </a:gs>
            <a:gs pos="80000">
              <a:schemeClr val="accent1">
                <a:shade val="90000"/>
                <a:hueOff val="375110"/>
                <a:satOff val="-6927"/>
                <a:lumOff val="32127"/>
                <a:alphaOff val="0"/>
                <a:shade val="93000"/>
                <a:satMod val="130000"/>
              </a:schemeClr>
            </a:gs>
            <a:gs pos="100000">
              <a:schemeClr val="accent1">
                <a:shade val="90000"/>
                <a:hueOff val="375110"/>
                <a:satOff val="-6927"/>
                <a:lumOff val="321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 rot="-5400000">
        <a:off x="1682184" y="2603499"/>
        <a:ext cx="274320" cy="266700"/>
      </dsp:txXfrm>
    </dsp:sp>
    <dsp:sp modelId="{D6E12CFA-607B-2348-9FEA-F80E7C24AC2F}">
      <dsp:nvSpPr>
        <dsp:cNvPr id="0" name=""/>
        <dsp:cNvSpPr/>
      </dsp:nvSpPr>
      <dsp:spPr>
        <a:xfrm>
          <a:off x="904945" y="3047999"/>
          <a:ext cx="1828800" cy="1016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Consumer</a:t>
          </a:r>
          <a:endParaRPr lang="en-US" sz="2200" kern="1200" dirty="0"/>
        </a:p>
      </dsp:txBody>
      <dsp:txXfrm>
        <a:off x="934703" y="3077757"/>
        <a:ext cx="1769284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453A2-F0E7-9F42-9B0B-CC0F53F6EFB2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697D-E3F4-0A4F-9CDA-123A2CE57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39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time</a:t>
            </a:r>
            <a:r>
              <a:rPr lang="en-US" baseline="0" dirty="0" smtClean="0"/>
              <a:t> for us to consider the placement stage of ADV and IBP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3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Sweepstakes can get messy fast!!!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focus on consumer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we talk about trade promotions, we’re dealing with the push strategy.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In general, promotion is focused on action while advertising is more subtle (focused on awareness).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When we talk about sales promotions focused on consumers, we’re dealing with the pull strategy.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sales promotions are targeted at the consumer – the goal is to get them to demand the product from resellers.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697D-E3F4-0A4F-9CDA-123A2CE57E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6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B0E01-44C8-CD43-9932-2E6FA4E96A80}" type="datetimeFigureOut">
              <a:rPr lang="en-US" smtClean="0"/>
              <a:t>10/18/11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2FD14-32B4-844A-962C-45208F7F5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PROMOTION</a:t>
            </a:r>
            <a:br>
              <a:rPr lang="en-US" dirty="0" smtClean="0"/>
            </a:br>
            <a:r>
              <a:rPr lang="en-US" dirty="0" smtClean="0"/>
              <a:t>and other out of home tools.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Professor Close and Professor </a:t>
            </a:r>
            <a:r>
              <a:rPr lang="en-US" dirty="0" err="1" smtClean="0"/>
              <a:t>Dudo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54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COUPONS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789483"/>
              </p:ext>
            </p:extLst>
          </p:nvPr>
        </p:nvGraphicFramePr>
        <p:xfrm>
          <a:off x="686971" y="2456905"/>
          <a:ext cx="8118748" cy="40918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59374"/>
                <a:gridCol w="4059374"/>
              </a:tblGrid>
              <a:tr h="51424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Narrow"/>
                          <a:cs typeface="Arial Narrow"/>
                        </a:rPr>
                        <a:t>ADVANTAGES</a:t>
                      </a:r>
                      <a:endParaRPr lang="en-US" sz="28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Narrow"/>
                          <a:cs typeface="Arial Narrow"/>
                        </a:rPr>
                        <a:t>DISADVANTAGES</a:t>
                      </a:r>
                      <a:endParaRPr lang="en-US" sz="28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51424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Incentivizes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sensitive customers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Time of redemption cannot be controlled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5905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Induces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brand switching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Coupon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programs require costly administration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514242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Timing/distribution can be controlled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Coupon fraud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51424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Stimulates repeat purchases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5905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Gets regular users to trade-up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66479" y="890341"/>
            <a:ext cx="7490408" cy="214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Entitle </a:t>
            </a:r>
            <a:r>
              <a:rPr lang="en-US" sz="3200" dirty="0">
                <a:solidFill>
                  <a:srgbClr val="BFBFBF"/>
                </a:solidFill>
                <a:latin typeface="Arial Narrow"/>
                <a:cs typeface="Arial Narrow"/>
              </a:rPr>
              <a:t>a buyer to a price reduction for a product or service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392605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PRICE-OFF DEALS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64664" y="5642262"/>
            <a:ext cx="211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Anthony </a:t>
            </a:r>
            <a:r>
              <a:rPr lang="en-US" sz="1000" dirty="0" err="1" smtClean="0">
                <a:solidFill>
                  <a:schemeClr val="tx1">
                    <a:lumMod val="75000"/>
                  </a:schemeClr>
                </a:solidFill>
              </a:rPr>
              <a:t>Dudo</a:t>
            </a: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 © </a:t>
            </a: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866862"/>
              </p:ext>
            </p:extLst>
          </p:nvPr>
        </p:nvGraphicFramePr>
        <p:xfrm>
          <a:off x="686971" y="2873330"/>
          <a:ext cx="8118748" cy="298703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59374"/>
                <a:gridCol w="4059374"/>
              </a:tblGrid>
              <a:tr h="51424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Narrow"/>
                          <a:cs typeface="Arial Narrow"/>
                        </a:rPr>
                        <a:t>ADVANTAGES</a:t>
                      </a:r>
                      <a:endParaRPr lang="en-US" sz="28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Narrow"/>
                          <a:cs typeface="Arial Narrow"/>
                        </a:rPr>
                        <a:t>DISADVANTAGES</a:t>
                      </a:r>
                      <a:endParaRPr lang="en-US" sz="28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51424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Is controllable by manufacturer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Retailers belief it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creates inventory and pricing problems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59059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Creates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positive price comparisons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514242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Increases consumer’s belief in the value of a known brand 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66479" y="890341"/>
            <a:ext cx="7490408" cy="214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BFBFBF"/>
                </a:solidFill>
                <a:latin typeface="Arial Narrow"/>
                <a:cs typeface="Arial Narrow"/>
              </a:rPr>
              <a:t>Offering consumers a reduced price at point of purchase through specially marked packages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387818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SAMPLING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479" y="890341"/>
            <a:ext cx="7490408" cy="214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BFBFBF"/>
                </a:solidFill>
                <a:latin typeface="Arial Narrow"/>
                <a:cs typeface="Arial Narrow"/>
              </a:rPr>
              <a:t>Giving a consumer an opportunity to use a brand on a trial basis with little or no risk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79" y="2762937"/>
            <a:ext cx="3996922" cy="3587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Types of sampling:</a:t>
            </a:r>
          </a:p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In store</a:t>
            </a: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Door-to-door</a:t>
            </a: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Mail</a:t>
            </a: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Newspaper</a:t>
            </a: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On package</a:t>
            </a:r>
          </a:p>
          <a:p>
            <a:pPr marL="342900" indent="-342900" algn="l">
              <a:buFontTx/>
              <a:buChar char="-"/>
            </a:pPr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Mobile</a:t>
            </a:r>
          </a:p>
        </p:txBody>
      </p:sp>
      <p:pic>
        <p:nvPicPr>
          <p:cNvPr id="4" name="Picture 3" descr="Trader Joe's samp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27" y="3482104"/>
            <a:ext cx="4876453" cy="3250969"/>
          </a:xfrm>
          <a:prstGeom prst="rect">
            <a:avLst/>
          </a:prstGeom>
        </p:spPr>
      </p:pic>
      <p:pic>
        <p:nvPicPr>
          <p:cNvPr id="3" name="Picture 2" descr="Trader Joe's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01" y="2463633"/>
            <a:ext cx="1500651" cy="15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2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REBATES / REFUNDS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479" y="890341"/>
            <a:ext cx="7490408" cy="214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Manufacturer’s offer to return a certain amount of money to the consumer who purchases a product</a:t>
            </a:r>
            <a:endParaRPr lang="en-US" sz="32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79" y="2596369"/>
            <a:ext cx="3996922" cy="35875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Why do this? …</a:t>
            </a:r>
          </a:p>
          <a:p>
            <a:pPr algn="l"/>
            <a:endParaRPr lang="en-US" sz="32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Many consumer fail </a:t>
            </a: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to redeem the </a:t>
            </a: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rebate</a:t>
            </a:r>
          </a:p>
        </p:txBody>
      </p:sp>
      <p:pic>
        <p:nvPicPr>
          <p:cNvPr id="10" name="Picture 9" descr="wampa-reba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395" y="2378559"/>
            <a:ext cx="3211069" cy="2986294"/>
          </a:xfrm>
          <a:prstGeom prst="rect">
            <a:avLst/>
          </a:prstGeom>
        </p:spPr>
      </p:pic>
      <p:pic>
        <p:nvPicPr>
          <p:cNvPr id="5" name="Picture 4" descr="gun reba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000">
            <a:off x="4696049" y="4539034"/>
            <a:ext cx="4032740" cy="202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41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REBATES / REFUNDS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64664" y="5642262"/>
            <a:ext cx="211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Anthony </a:t>
            </a:r>
            <a:r>
              <a:rPr lang="en-US" sz="1000" dirty="0" err="1" smtClean="0">
                <a:solidFill>
                  <a:schemeClr val="tx1">
                    <a:lumMod val="75000"/>
                  </a:schemeClr>
                </a:solidFill>
              </a:rPr>
              <a:t>Dudo</a:t>
            </a: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 © </a:t>
            </a: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 descr="dilbert_rebat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11" y="1046291"/>
            <a:ext cx="6307420" cy="564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5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CONTESTS &amp; SWEEPSTAKES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479" y="890341"/>
            <a:ext cx="7490408" cy="1753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Contests</a:t>
            </a:r>
            <a:r>
              <a:rPr lang="en-US" sz="3200" dirty="0">
                <a:solidFill>
                  <a:srgbClr val="BFBFBF"/>
                </a:solidFill>
                <a:latin typeface="Arial Narrow"/>
                <a:cs typeface="Arial Narrow"/>
              </a:rPr>
              <a:t>: consumers compete for prizes based on skill or ability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66479" y="1919720"/>
            <a:ext cx="7490408" cy="1753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E46C0A"/>
                </a:solidFill>
                <a:latin typeface="Arial Narrow"/>
                <a:cs typeface="Arial Narrow"/>
              </a:rPr>
              <a:t>Sweepstakes</a:t>
            </a:r>
            <a:r>
              <a:rPr lang="en-US" sz="3200" dirty="0">
                <a:solidFill>
                  <a:srgbClr val="BFBFBF"/>
                </a:solidFill>
                <a:latin typeface="Arial Narrow"/>
                <a:cs typeface="Arial Narrow"/>
              </a:rPr>
              <a:t>: winners picked by chance</a:t>
            </a:r>
          </a:p>
        </p:txBody>
      </p:sp>
      <p:pic>
        <p:nvPicPr>
          <p:cNvPr id="3" name="Picture 2" descr="hgtv-dreamhome-sweepstak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02" y="3331683"/>
            <a:ext cx="6204564" cy="325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8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CONTESTS &amp; SWEEPSTAKES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77304"/>
              </p:ext>
            </p:extLst>
          </p:nvPr>
        </p:nvGraphicFramePr>
        <p:xfrm>
          <a:off x="603703" y="2045260"/>
          <a:ext cx="8118748" cy="35973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59374"/>
                <a:gridCol w="4059374"/>
              </a:tblGrid>
              <a:tr h="624021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Narrow"/>
                          <a:cs typeface="Arial Narrow"/>
                        </a:rPr>
                        <a:t>ADVANTAGES</a:t>
                      </a:r>
                      <a:endParaRPr lang="en-US" sz="28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Narrow"/>
                          <a:cs typeface="Arial Narrow"/>
                        </a:rPr>
                        <a:t>DISADVANTAGES</a:t>
                      </a:r>
                      <a:endParaRPr lang="en-US" sz="28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991093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Create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excitement &amp; interest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Consumers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may focus on the game rather than the brand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991093">
                <a:tc>
                  <a:txBody>
                    <a:bodyPr/>
                    <a:lstStyle/>
                    <a:p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Game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mentality obscures IBP messages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991093">
                <a:tc>
                  <a:txBody>
                    <a:bodyPr/>
                    <a:lstStyle/>
                    <a:p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Comple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x legal and regulatory requirements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E46C0A"/>
                </a:solidFill>
                <a:latin typeface="Arial Narrow"/>
                <a:cs typeface="Arial Narrow"/>
              </a:rPr>
              <a:t>CONTESTS &amp; SWEEPSTAKES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7789" y="1212860"/>
            <a:ext cx="3996922" cy="524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1. No purchase is necessary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2. Start and end dates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3. Eligibility requirements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4. Method of entry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5. Entry limitations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6. Odds of winning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4711" y="1219513"/>
            <a:ext cx="4410747" cy="524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7. Description/value of prizes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8. How the winner(s) will be selected and notified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9. Restrictions on receiving the prize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10. Sponsor’s name and address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11. Official rules cannot change</a:t>
            </a:r>
          </a:p>
        </p:txBody>
      </p:sp>
    </p:spTree>
    <p:extLst>
      <p:ext uri="{BB962C8B-B14F-4D97-AF65-F5344CB8AC3E}">
        <p14:creationId xmlns:p14="http://schemas.microsoft.com/office/powerpoint/2010/main" val="1921007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PREMIUMS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479" y="890341"/>
            <a:ext cx="7490408" cy="1753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BFBFBF"/>
                </a:solidFill>
                <a:latin typeface="Arial Narrow"/>
                <a:cs typeface="Arial Narrow"/>
              </a:rPr>
              <a:t>Free or reduced price for an item with the purchase of another </a:t>
            </a:r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item or particular act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6478" y="3893574"/>
            <a:ext cx="6461211" cy="292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Direct premiums include:</a:t>
            </a:r>
          </a:p>
          <a:p>
            <a:pPr algn="l"/>
            <a:endParaRPr lang="en-US" sz="32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marL="342900" indent="-342900" algn="l">
              <a:buFontTx/>
              <a:buChar char="-"/>
            </a:pPr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Store premiums</a:t>
            </a:r>
          </a:p>
          <a:p>
            <a:pPr marL="342900" indent="-342900" algn="l">
              <a:buFontTx/>
              <a:buChar char="-"/>
            </a:pPr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In-pack premiums</a:t>
            </a:r>
          </a:p>
          <a:p>
            <a:pPr marL="342900" indent="-342900" algn="l">
              <a:buFontTx/>
              <a:buChar char="-"/>
            </a:pPr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On-pack premiums</a:t>
            </a:r>
          </a:p>
          <a:p>
            <a:pPr marL="342900" indent="-342900" algn="l">
              <a:buFontTx/>
              <a:buChar char="-"/>
            </a:pPr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Container premiums</a:t>
            </a:r>
          </a:p>
          <a:p>
            <a:pPr marL="342900" indent="-342900" algn="l">
              <a:buFontTx/>
              <a:buChar char="-"/>
            </a:pPr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6479" y="2347831"/>
            <a:ext cx="7490408" cy="1191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Two types: </a:t>
            </a:r>
            <a:r>
              <a:rPr lang="en-US" sz="3200" dirty="0" smtClean="0">
                <a:solidFill>
                  <a:srgbClr val="E46C0A"/>
                </a:solidFill>
                <a:latin typeface="Arial Narrow"/>
                <a:cs typeface="Arial Narrow"/>
              </a:rPr>
              <a:t>direct</a:t>
            </a:r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 and </a:t>
            </a:r>
            <a:r>
              <a:rPr lang="en-US" sz="3200" dirty="0" smtClean="0">
                <a:solidFill>
                  <a:srgbClr val="E46C0A"/>
                </a:solidFill>
                <a:latin typeface="Arial Narrow"/>
                <a:cs typeface="Arial Narrow"/>
              </a:rPr>
              <a:t>mail</a:t>
            </a:r>
            <a:endParaRPr lang="en-US" sz="2800" dirty="0">
              <a:solidFill>
                <a:srgbClr val="E46C0A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7329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IN-PACK PREMIUMS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64664" y="5642262"/>
            <a:ext cx="211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Anthony </a:t>
            </a:r>
            <a:r>
              <a:rPr lang="en-US" sz="1000" dirty="0" err="1" smtClean="0">
                <a:solidFill>
                  <a:schemeClr val="tx1">
                    <a:lumMod val="75000"/>
                  </a:schemeClr>
                </a:solidFill>
              </a:rPr>
              <a:t>Dudo</a:t>
            </a: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 © </a:t>
            </a: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 descr="happy_meal_toy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58" y="1422203"/>
            <a:ext cx="6952982" cy="5040195"/>
          </a:xfrm>
          <a:prstGeom prst="rect">
            <a:avLst/>
          </a:prstGeom>
        </p:spPr>
      </p:pic>
      <p:pic>
        <p:nvPicPr>
          <p:cNvPr id="4" name="Picture 3" descr="McDo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000">
            <a:off x="966959" y="969920"/>
            <a:ext cx="2072173" cy="18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39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web1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95600" y="1828800"/>
            <a:ext cx="37655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002447" y="574954"/>
            <a:ext cx="1905508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tx1">
                    <a:lumMod val="65000"/>
                  </a:schemeClr>
                </a:solidFill>
                <a:latin typeface="Arial Narrow"/>
                <a:cs typeface="Arial Narrow"/>
              </a:rPr>
              <a:t>Promotions</a:t>
            </a:r>
            <a:endParaRPr lang="en-US" sz="3200" dirty="0">
              <a:solidFill>
                <a:schemeClr val="tx1">
                  <a:lumMod val="6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75057" y="2596092"/>
            <a:ext cx="1600708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Internet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06990" y="3936185"/>
            <a:ext cx="1600708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TV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15192" y="5136213"/>
            <a:ext cx="1600708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Transit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769375" y="5461749"/>
            <a:ext cx="1600708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Radio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60795" y="5348186"/>
            <a:ext cx="2695115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Branded entertainment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4385" y="4102685"/>
            <a:ext cx="1871334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Billboards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934385" y="2455043"/>
            <a:ext cx="1850517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Magazines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32293" y="762013"/>
            <a:ext cx="2070597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Directories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38565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IN-PACK PREMIUMS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64664" y="5642262"/>
            <a:ext cx="211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Anthony </a:t>
            </a:r>
            <a:r>
              <a:rPr lang="en-US" sz="1000" dirty="0" err="1" smtClean="0">
                <a:solidFill>
                  <a:schemeClr val="tx1">
                    <a:lumMod val="75000"/>
                  </a:schemeClr>
                </a:solidFill>
              </a:rPr>
              <a:t>Dudo</a:t>
            </a: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 © </a:t>
            </a: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5" name="Picture 4" descr="RAGE_preor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82" y="1519951"/>
            <a:ext cx="8223410" cy="48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739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SPECIALTIES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479" y="1502082"/>
            <a:ext cx="7490408" cy="1753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Message is placed on a item that is given away for free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6478" y="4822602"/>
            <a:ext cx="3879867" cy="292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Ideally, the item will remain publicly visible</a:t>
            </a:r>
          </a:p>
          <a:p>
            <a:pPr algn="l"/>
            <a:endParaRPr lang="en-US" sz="32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marL="342900" indent="-342900" algn="l">
              <a:buFontTx/>
              <a:buChar char="-"/>
            </a:pPr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6479" y="3297681"/>
            <a:ext cx="3879866" cy="163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Similar to a premium but the consumer does not need to purchase anything</a:t>
            </a:r>
            <a:endParaRPr lang="en-US" sz="2800" dirty="0">
              <a:solidFill>
                <a:srgbClr val="E46C0A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50945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FREQUENCY PROGRAMS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64664" y="5642262"/>
            <a:ext cx="211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Anthony </a:t>
            </a:r>
            <a:r>
              <a:rPr lang="en-US" sz="1000" dirty="0" err="1" smtClean="0">
                <a:solidFill>
                  <a:schemeClr val="tx1">
                    <a:lumMod val="75000"/>
                  </a:schemeClr>
                </a:solidFill>
              </a:rPr>
              <a:t>Dudo</a:t>
            </a: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 © </a:t>
            </a: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479" y="1502082"/>
            <a:ext cx="7490408" cy="1753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BFBFBF"/>
                </a:solidFill>
                <a:latin typeface="Arial Narrow"/>
                <a:cs typeface="Arial Narrow"/>
              </a:rPr>
              <a:t>Offer customers discounts or free products for repeat patronage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66478" y="4822602"/>
            <a:ext cx="3879867" cy="29278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BFBFBF"/>
                </a:solidFill>
                <a:latin typeface="Arial Narrow"/>
                <a:cs typeface="Arial Narrow"/>
              </a:rPr>
              <a:t>Common in the airline, travel, and restaurant businesses</a:t>
            </a:r>
          </a:p>
          <a:p>
            <a:pPr algn="l"/>
            <a:endParaRPr lang="en-US" sz="32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marL="342900" indent="-342900" algn="l">
              <a:buFontTx/>
              <a:buChar char="-"/>
            </a:pPr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6479" y="3297681"/>
            <a:ext cx="3879866" cy="163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BFBFBF"/>
                </a:solidFill>
                <a:latin typeface="Arial Narrow"/>
                <a:cs typeface="Arial Narrow"/>
              </a:rPr>
              <a:t>Also known as “continuity programs”</a:t>
            </a:r>
          </a:p>
        </p:txBody>
      </p:sp>
      <p:pic>
        <p:nvPicPr>
          <p:cNvPr id="3" name="Picture 2" descr="coffee rewards c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991" y="3330727"/>
            <a:ext cx="4397655" cy="329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00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RISKS OF SALES PROMOTION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64664" y="5642262"/>
            <a:ext cx="211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Anthony </a:t>
            </a:r>
            <a:r>
              <a:rPr lang="en-US" sz="1000" dirty="0" err="1" smtClean="0">
                <a:solidFill>
                  <a:schemeClr val="tx1">
                    <a:lumMod val="75000"/>
                  </a:schemeClr>
                </a:solidFill>
              </a:rPr>
              <a:t>Dudo</a:t>
            </a: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 © </a:t>
            </a: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6287" y="1769806"/>
            <a:ext cx="7490408" cy="4419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Creates a focus on price instead of product</a:t>
            </a: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 	- deal price becomes expected price</a:t>
            </a:r>
          </a:p>
          <a:p>
            <a:pPr algn="l"/>
            <a:r>
              <a:rPr lang="en-US" sz="2800" dirty="0">
                <a:solidFill>
                  <a:srgbClr val="BFBFBF"/>
                </a:solidFill>
                <a:latin typeface="Arial Narrow"/>
                <a:cs typeface="Arial Narrow"/>
              </a:rPr>
              <a:t>	</a:t>
            </a:r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- fuels promotion wars</a:t>
            </a:r>
          </a:p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Do little to build customer loyalty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Invites abuse (e.g., coupon </a:t>
            </a:r>
            <a:r>
              <a:rPr lang="en-US" sz="2800" dirty="0" err="1" smtClean="0">
                <a:solidFill>
                  <a:srgbClr val="BFBFBF"/>
                </a:solidFill>
                <a:latin typeface="Arial Narrow"/>
                <a:cs typeface="Arial Narrow"/>
              </a:rPr>
              <a:t>misredemption</a:t>
            </a:r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)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May not stimulate repeat purchases 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Alienates customers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Logistical and legal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22634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PUSH STRATEGY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0566" y="1650711"/>
            <a:ext cx="4421115" cy="483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Manufacturer convinces members of the distribution network to carry and market the product by rewarding them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Incentivizing the resellers “pushes” the product through the distribution channel to the consumers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917629"/>
              </p:ext>
            </p:extLst>
          </p:nvPr>
        </p:nvGraphicFramePr>
        <p:xfrm>
          <a:off x="5141870" y="2458880"/>
          <a:ext cx="36386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153343" y="1279127"/>
            <a:ext cx="2070597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Demand starts here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561453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SALES PROMOTION FOCUSED ON TRADE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6287" y="1415845"/>
            <a:ext cx="7490408" cy="5184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2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Objectives:</a:t>
            </a:r>
          </a:p>
          <a:p>
            <a:pPr algn="l"/>
            <a:endParaRPr lang="en-US" sz="32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	Obtain initial distribution</a:t>
            </a:r>
            <a:endParaRPr lang="en-US" sz="32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32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	Increase order size</a:t>
            </a:r>
          </a:p>
          <a:p>
            <a:pPr algn="l"/>
            <a:endParaRPr lang="en-US" sz="32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	Increase store traffic</a:t>
            </a:r>
          </a:p>
          <a:p>
            <a:pPr algn="l"/>
            <a:endParaRPr lang="en-US" sz="32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See trade-market sales promotion techniques in textbook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6583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POINT-OF-PURCHASE (P-O-P) ADV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66479" y="890341"/>
            <a:ext cx="7490408" cy="214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BFBFBF"/>
                </a:solidFill>
                <a:latin typeface="Arial Narrow"/>
                <a:cs typeface="Arial Narrow"/>
              </a:rPr>
              <a:t>Materials used in the retail setting to attract shoppers’ attention to a brand, to convey primary product benefits, or highlight pricing information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479" y="2759404"/>
            <a:ext cx="7490408" cy="3566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Objectives: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- Draw consumer attention </a:t>
            </a: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at retail </a:t>
            </a: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- Simulate trial use from </a:t>
            </a: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new users</a:t>
            </a: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- Encourage resellers to carry </a:t>
            </a: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brand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pic>
        <p:nvPicPr>
          <p:cNvPr id="3" name="Picture 2" descr="sneaker PO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263" y="3292360"/>
            <a:ext cx="3657600" cy="303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79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COORDINATION CHALLENGE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6287" y="2082125"/>
            <a:ext cx="7490408" cy="4419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Ho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w can sales promotion be successfully integrated into the larger IBP picture? …</a:t>
            </a:r>
          </a:p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Must coordinate the use of ADV and sales promotion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	- e.g., advertising creates awareness and promos 		induce a trial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Poorly conceived promos can hurt a brand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055884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SALES PROMOTION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6287" y="1666553"/>
            <a:ext cx="7490408" cy="214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Increasing the value of a product by offering an extra incentive to purchase the product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6287" y="3637698"/>
            <a:ext cx="7490408" cy="2143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rgbClr val="BFBFBF"/>
                </a:solidFill>
                <a:latin typeface="Arial Narrow"/>
                <a:cs typeface="Arial Narrow"/>
              </a:rPr>
              <a:t>3</a:t>
            </a:r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 types of sales promotions: </a:t>
            </a:r>
            <a:r>
              <a:rPr lang="en-US" sz="3200" dirty="0" smtClean="0">
                <a:solidFill>
                  <a:srgbClr val="E46C0A"/>
                </a:solidFill>
                <a:latin typeface="Arial Narrow"/>
                <a:cs typeface="Arial Narrow"/>
              </a:rPr>
              <a:t>consumer</a:t>
            </a:r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, </a:t>
            </a:r>
            <a:r>
              <a:rPr lang="en-US" sz="3200" dirty="0" smtClean="0">
                <a:solidFill>
                  <a:srgbClr val="E46C0A"/>
                </a:solidFill>
                <a:latin typeface="Arial Narrow"/>
                <a:cs typeface="Arial Narrow"/>
              </a:rPr>
              <a:t>trade</a:t>
            </a:r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, and </a:t>
            </a:r>
            <a:r>
              <a:rPr lang="en-US" sz="3200" dirty="0" smtClean="0">
                <a:solidFill>
                  <a:srgbClr val="E46C0A"/>
                </a:solidFill>
                <a:latin typeface="Arial Narrow"/>
                <a:cs typeface="Arial Narrow"/>
              </a:rPr>
              <a:t>sales force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65990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IMPORTANCE OF SALES PROMOTION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16287" y="1561594"/>
            <a:ext cx="7490408" cy="44198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1980s – 60% ADV / 40% promotion flip-flops</a:t>
            </a:r>
          </a:p>
          <a:p>
            <a:pPr algn="l"/>
            <a:endParaRPr lang="en-US" sz="32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~2000 – switches back</a:t>
            </a:r>
          </a:p>
          <a:p>
            <a:pPr algn="l"/>
            <a:endParaRPr lang="en-US" sz="32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Now – allocation is about equal</a:t>
            </a:r>
            <a:endParaRPr lang="en-US" sz="32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32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3200" dirty="0" smtClean="0">
                <a:solidFill>
                  <a:srgbClr val="BFBFBF"/>
                </a:solidFill>
                <a:latin typeface="Arial Narrow"/>
                <a:cs typeface="Arial Narrow"/>
              </a:rPr>
              <a:t>$100 billion plus industry w/ a steady growth rate</a:t>
            </a:r>
          </a:p>
        </p:txBody>
      </p:sp>
    </p:spTree>
    <p:extLst>
      <p:ext uri="{BB962C8B-B14F-4D97-AF65-F5344CB8AC3E}">
        <p14:creationId xmlns:p14="http://schemas.microsoft.com/office/powerpoint/2010/main" val="3356762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WHY THE SHIFT?...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7789" y="1212860"/>
            <a:ext cx="3996922" cy="524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1. More pressure for short-term profits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2. Increased need for accountability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3. Cheaper than </a:t>
            </a:r>
            <a:r>
              <a:rPr lang="en-US" sz="2800" dirty="0" err="1" smtClean="0">
                <a:solidFill>
                  <a:srgbClr val="BFBFBF"/>
                </a:solidFill>
                <a:latin typeface="Arial Narrow"/>
                <a:cs typeface="Arial Narrow"/>
              </a:rPr>
              <a:t>trad</a:t>
            </a:r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 media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4. Easy and quick to measure effectiveness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68732" y="1219513"/>
            <a:ext cx="3996922" cy="524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5. Consumer behavior is more sophisticated/fickle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6. Consumers expect short-term price reductions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7. Can combat parity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8. Retailers wield more power</a:t>
            </a:r>
          </a:p>
        </p:txBody>
      </p:sp>
    </p:spTree>
    <p:extLst>
      <p:ext uri="{BB962C8B-B14F-4D97-AF65-F5344CB8AC3E}">
        <p14:creationId xmlns:p14="http://schemas.microsoft.com/office/powerpoint/2010/main" val="382714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OBJECTIVES OF SALES PROMOTION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36719" y="1561594"/>
            <a:ext cx="4421115" cy="483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1. Stimulate trial purchase</a:t>
            </a:r>
          </a:p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2. Stimulate repeat purchases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3. Stimulate larger purchases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4. Introduce a new brand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5. Combat or disrupt competitors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6. Contribute to IBP</a:t>
            </a:r>
          </a:p>
        </p:txBody>
      </p:sp>
    </p:spTree>
    <p:extLst>
      <p:ext uri="{BB962C8B-B14F-4D97-AF65-F5344CB8AC3E}">
        <p14:creationId xmlns:p14="http://schemas.microsoft.com/office/powerpoint/2010/main" val="974389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1250" y="1"/>
            <a:ext cx="8574208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SALES PROMOTION VS. ADVERTISING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64664" y="5642262"/>
            <a:ext cx="211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Anthony </a:t>
            </a:r>
            <a:r>
              <a:rPr lang="en-US" sz="1000" dirty="0" err="1" smtClean="0">
                <a:solidFill>
                  <a:schemeClr val="tx1">
                    <a:lumMod val="75000"/>
                  </a:schemeClr>
                </a:solidFill>
              </a:rPr>
              <a:t>Dudo</a:t>
            </a: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 © </a:t>
            </a: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43058" y="749120"/>
            <a:ext cx="7772400" cy="1212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95275"/>
              </p:ext>
            </p:extLst>
          </p:nvPr>
        </p:nvGraphicFramePr>
        <p:xfrm>
          <a:off x="603702" y="1397000"/>
          <a:ext cx="8118748" cy="52287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59374"/>
                <a:gridCol w="4059374"/>
              </a:tblGrid>
              <a:tr h="71656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Narrow"/>
                          <a:cs typeface="Arial Narrow"/>
                        </a:rPr>
                        <a:t>PROMOTION</a:t>
                      </a:r>
                      <a:endParaRPr lang="en-US" sz="28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Arial Narrow"/>
                          <a:cs typeface="Arial Narrow"/>
                        </a:rPr>
                        <a:t>ADVERTISING</a:t>
                      </a:r>
                      <a:endParaRPr lang="en-US" sz="28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7165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Creates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immediate action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Cultivates 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long-term</a:t>
                      </a:r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 brand image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7165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Adds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tangible value to the product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Adds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intangible value to the product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716564">
                <a:tc>
                  <a:txBody>
                    <a:bodyPr/>
                    <a:lstStyle/>
                    <a:p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Short-term profits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Long-term profits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7165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Encourages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brand switching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Encourages brand loyalty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7165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Produced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easily measured results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Results are more difficult to measure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  <a:tr h="716564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Encourages</a:t>
                      </a:r>
                      <a:r>
                        <a:rPr lang="en-US" sz="2400" baseline="0" dirty="0" smtClean="0">
                          <a:latin typeface="Arial Narrow"/>
                          <a:cs typeface="Arial Narrow"/>
                        </a:rPr>
                        <a:t> trial use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Arial Narrow"/>
                          <a:cs typeface="Arial Narrow"/>
                        </a:rPr>
                        <a:t>Encourages repeat purchase</a:t>
                      </a:r>
                      <a:endParaRPr lang="en-US" sz="2400" dirty="0">
                        <a:latin typeface="Arial Narrow"/>
                        <a:cs typeface="Arial Narrow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78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SALES PROMOTION TECHNIQUES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864664" y="5642262"/>
            <a:ext cx="21120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Anthony </a:t>
            </a:r>
            <a:r>
              <a:rPr lang="en-US" sz="1000" dirty="0" err="1" smtClean="0">
                <a:solidFill>
                  <a:schemeClr val="tx1">
                    <a:lumMod val="75000"/>
                  </a:schemeClr>
                </a:solidFill>
              </a:rPr>
              <a:t>Dudo</a:t>
            </a:r>
            <a:r>
              <a:rPr lang="en-US" sz="1000" dirty="0" smtClean="0">
                <a:solidFill>
                  <a:schemeClr val="tx1">
                    <a:lumMod val="75000"/>
                  </a:schemeClr>
                </a:solidFill>
              </a:rPr>
              <a:t> © </a:t>
            </a:r>
            <a:endParaRPr lang="en-US" sz="1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43058" y="1212860"/>
            <a:ext cx="3996922" cy="524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Coupons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Price-off deals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Sampling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Rebates / refunds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68732" y="1219513"/>
            <a:ext cx="3996922" cy="5241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Contests / sweepstakes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Premiums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Specialties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Frequency programs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Value packs</a:t>
            </a:r>
          </a:p>
        </p:txBody>
      </p:sp>
    </p:spTree>
    <p:extLst>
      <p:ext uri="{BB962C8B-B14F-4D97-AF65-F5344CB8AC3E}">
        <p14:creationId xmlns:p14="http://schemas.microsoft.com/office/powerpoint/2010/main" val="233266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58" y="1"/>
            <a:ext cx="7772400" cy="1212858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>
                <a:solidFill>
                  <a:srgbClr val="E46C0A"/>
                </a:solidFill>
                <a:latin typeface="Arial Narrow"/>
                <a:cs typeface="Arial Narrow"/>
              </a:rPr>
              <a:t>PULL STRATEGY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0566" y="1290921"/>
            <a:ext cx="4421115" cy="48305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800" dirty="0" smtClean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Consumers ask resellers to provide certain products</a:t>
            </a: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r>
              <a:rPr lang="en-US" sz="2800" dirty="0" smtClean="0">
                <a:solidFill>
                  <a:srgbClr val="BFBFBF"/>
                </a:solidFill>
                <a:latin typeface="Arial Narrow"/>
                <a:cs typeface="Arial Narrow"/>
              </a:rPr>
              <a:t>By asking for these products they are “pulled” through the distribution channel</a:t>
            </a:r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  <a:p>
            <a:pPr algn="l"/>
            <a:endParaRPr lang="en-US" sz="2800" dirty="0">
              <a:solidFill>
                <a:srgbClr val="BFBFBF"/>
              </a:solidFill>
              <a:latin typeface="Arial Narrow"/>
              <a:cs typeface="Arial Narrow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2211030"/>
              </p:ext>
            </p:extLst>
          </p:nvPr>
        </p:nvGraphicFramePr>
        <p:xfrm>
          <a:off x="5121055" y="1417817"/>
          <a:ext cx="36386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57433" y="5500616"/>
            <a:ext cx="2070597" cy="1200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 Narrow"/>
                <a:cs typeface="Arial Narrow"/>
              </a:rPr>
              <a:t>Demand starts here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738339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6468</TotalTime>
  <Words>979</Words>
  <Application>Microsoft Macintosh PowerPoint</Application>
  <PresentationFormat>On-screen Show (4:3)</PresentationFormat>
  <Paragraphs>280</Paragraphs>
  <Slides>27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</vt:lpstr>
      <vt:lpstr>PROMOTION and other out of home tools.</vt:lpstr>
      <vt:lpstr>PowerPoint Presentation</vt:lpstr>
      <vt:lpstr>SALES PROMOTION</vt:lpstr>
      <vt:lpstr>IMPORTANCE OF SALES PROMOTION</vt:lpstr>
      <vt:lpstr>WHY THE SHIFT?...</vt:lpstr>
      <vt:lpstr>OBJECTIVES OF SALES PROMOTION</vt:lpstr>
      <vt:lpstr>SALES PROMOTION VS. ADVERTISING</vt:lpstr>
      <vt:lpstr>SALES PROMOTION TECHNIQUES</vt:lpstr>
      <vt:lpstr>PULL STRATEGY</vt:lpstr>
      <vt:lpstr>COUPONS</vt:lpstr>
      <vt:lpstr>PRICE-OFF DEALS</vt:lpstr>
      <vt:lpstr>SAMPLING</vt:lpstr>
      <vt:lpstr>REBATES / REFUNDS</vt:lpstr>
      <vt:lpstr>REBATES / REFUNDS</vt:lpstr>
      <vt:lpstr>CONTESTS &amp; SWEEPSTAKES</vt:lpstr>
      <vt:lpstr>CONTESTS &amp; SWEEPSTAKES</vt:lpstr>
      <vt:lpstr>CONTESTS &amp; SWEEPSTAKES</vt:lpstr>
      <vt:lpstr>PREMIUMS</vt:lpstr>
      <vt:lpstr>IN-PACK PREMIUMS</vt:lpstr>
      <vt:lpstr>IN-PACK PREMIUMS</vt:lpstr>
      <vt:lpstr>SPECIALTIES</vt:lpstr>
      <vt:lpstr>FREQUENCY PROGRAMS</vt:lpstr>
      <vt:lpstr>RISKS OF SALES PROMOTION</vt:lpstr>
      <vt:lpstr>PUSH STRATEGY</vt:lpstr>
      <vt:lpstr>SALES PROMOTION FOCUSED ON TRADE</vt:lpstr>
      <vt:lpstr>POINT-OF-PURCHASE (P-O-P) ADV</vt:lpstr>
      <vt:lpstr>COORDINATION CHALLENGE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Integrated Communications Management</dc:title>
  <dc:creator>commpower</dc:creator>
  <cp:lastModifiedBy>commpower</cp:lastModifiedBy>
  <cp:revision>227</cp:revision>
  <dcterms:created xsi:type="dcterms:W3CDTF">2011-08-24T20:06:59Z</dcterms:created>
  <dcterms:modified xsi:type="dcterms:W3CDTF">2011-10-18T16:53:59Z</dcterms:modified>
</cp:coreProperties>
</file>