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A5B1E-69A4-4007-A03B-31101E7C2510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504F3-E6A5-4073-868B-101C267D68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E0E30-6FD3-400A-9093-09336ED906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95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84209-8669-4885-8722-1AF18D3471E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5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D30D6-6A0D-4C59-94AE-D76656411E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06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9D8A6-5AE4-4B95-98E4-328E401184E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7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2453F-4A4A-4B14-95AB-DB866AA7683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8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F53D-ECC3-45FA-98D2-99D2A33BD1A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09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4D5E2-3CB2-40C9-8FF0-D11B7D6897D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0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5FDE9-161D-4C87-A664-5F97BB12107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11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B4721-93BA-433E-94A8-FB6790C97AF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12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520E1-54C9-40EA-9ADB-BDF3B2E654B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13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AB3AE-6A7A-4A00-95CE-FEC0FF62F1D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14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FE92E-2645-4657-8B34-851F7EE7C71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96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B91FE-A9AB-475E-A380-F614A57CCF2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15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6AB20-EBB3-4C0C-9A08-6F91EDE2E04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8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2EDD6-63B1-4B5B-9C03-BE4B2265C3F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99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E72F3F-67DD-4802-AE4F-735E7122156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00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70DD3-77B6-4BF7-BA5B-22D8E4B293F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1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CFE0B-E847-4003-B20A-5249202692F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2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BF2DE-33A1-4BD9-A29F-7C007D3A62C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03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57440-FA54-48D6-BD29-F3D101244B2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04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4914-0320-4EA3-AE90-932455F7B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28B2F-1343-4510-8032-A7CBE079C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577A-A1FF-407F-B1FF-E6368543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CA88-9A87-412E-A27C-CEDCC7D20B4E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2E637-E265-45AB-BAE6-638BB0AD9A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6562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Picture" r:id="rId4" imgW="0" imgH="0" progId="Word.Picture.8">
              <p:embed/>
            </p:oleObj>
          </a:graphicData>
        </a:graphic>
      </p:graphicFrame>
      <p:sp>
        <p:nvSpPr>
          <p:cNvPr id="66565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763000" cy="2286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  <a:t>Beginning of Part 2</a:t>
            </a:r>
            <a:b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</a:br>
            <a: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  <a:t> The Planning: Analyzing the Advertising &amp; Integrated Brand Promotion Environment</a:t>
            </a:r>
            <a:b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</a:br>
            <a:endParaRPr lang="en-US" sz="3600" smtClean="0">
              <a:solidFill>
                <a:srgbClr val="229FC6"/>
              </a:solidFill>
              <a:latin typeface="Arial Black" pitchFamily="34" charset="0"/>
            </a:endParaRPr>
          </a:p>
        </p:txBody>
      </p:sp>
      <p:sp>
        <p:nvSpPr>
          <p:cNvPr id="66566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667000"/>
            <a:ext cx="7696200" cy="3810000"/>
          </a:xfrm>
        </p:spPr>
        <p:txBody>
          <a:bodyPr/>
          <a:lstStyle/>
          <a:p>
            <a:pPr marL="533400" indent="-533400" eaLnBrk="1" hangingPunct="1"/>
            <a:r>
              <a:rPr lang="en-US" sz="2800" smtClean="0"/>
              <a:t>We have finished the Process phase of the text &amp; moving on to Planning</a:t>
            </a:r>
          </a:p>
          <a:p>
            <a:pPr marL="533400" indent="-533400" eaLnBrk="1" hangingPunct="1"/>
            <a:r>
              <a:rPr lang="en-US" sz="2800" smtClean="0"/>
              <a:t>Our perspective changes from a broad view of advertising to a managerial view</a:t>
            </a:r>
          </a:p>
          <a:p>
            <a:pPr marL="533400" indent="-533400" eaLnBrk="1" hangingPunct="1"/>
            <a:r>
              <a:rPr lang="en-US" sz="2800" smtClean="0"/>
              <a:t>The Planning phase leads to the development of advertising materials</a:t>
            </a:r>
          </a:p>
          <a:p>
            <a:pPr marL="914400" lvl="1" indent="-457200" eaLnBrk="1" hangingPunct="1"/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99CC"/>
                </a:solidFill>
              </a:rPr>
              <a:t>Cognitive Dissonance</a:t>
            </a:r>
            <a:endParaRPr lang="en-US" sz="3200" smtClean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Attitudes may change because of factors within the person. An important factor here is the </a:t>
            </a:r>
            <a:r>
              <a:rPr lang="en-US" sz="2400" b="1" smtClean="0"/>
              <a:t>principle of cognitive consistency; </a:t>
            </a:r>
            <a:r>
              <a:rPr lang="en-US" sz="2400" smtClean="0"/>
              <a:t>we seek consistency in our beliefs and attitudes in any situation where cognitions are inconsistent. </a:t>
            </a: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powerful motive to maintain cognitive consistency can give rise to irrational and sometimes maladaptive behavior. We hold many cognitions about the world and ourselves; when they clash, a discrepancy is evoked, resulting in a state of tension known as cognitive dissonance. As the experience of dissonance is unpleasant, we are motivated to reduce or eliminate it, and achieve consonance (i.e. agreement).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270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7170" name="Picture" r:id="rId4" imgW="0" imgH="0" progId="Word.Picture.8">
              <p:embed/>
            </p:oleObj>
          </a:graphicData>
        </a:graphic>
      </p:graphicFrame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2954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229FC6"/>
                </a:solidFill>
                <a:latin typeface="Arial Black" pitchFamily="34" charset="0"/>
              </a:rPr>
              <a:t>Modes of Consumer Decision-Making: </a:t>
            </a:r>
            <a:br>
              <a:rPr lang="en-US" sz="3200" smtClean="0">
                <a:solidFill>
                  <a:srgbClr val="229FC6"/>
                </a:solidFill>
                <a:latin typeface="Arial Black" pitchFamily="34" charset="0"/>
              </a:rPr>
            </a:br>
            <a:r>
              <a:rPr lang="en-US" sz="2000" smtClean="0">
                <a:solidFill>
                  <a:srgbClr val="229FC6"/>
                </a:solidFill>
                <a:latin typeface="Arial Black" pitchFamily="34" charset="0"/>
              </a:rPr>
              <a:t>(Vary by involvement &amp; experience)</a:t>
            </a:r>
          </a:p>
        </p:txBody>
      </p:sp>
      <p:sp>
        <p:nvSpPr>
          <p:cNvPr id="72710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7086600" cy="45720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Extended Problem Solving</a:t>
            </a:r>
          </a:p>
          <a:p>
            <a:pPr marL="914400" lvl="1" indent="-457200" eaLnBrk="1" hangingPunct="1">
              <a:buFontTx/>
              <a:buChar char="•"/>
            </a:pPr>
            <a:r>
              <a:rPr lang="en-US" sz="2400" smtClean="0"/>
              <a:t>Deliberate, careful search</a:t>
            </a:r>
          </a:p>
          <a:p>
            <a:pPr marL="914400" lvl="1" indent="-457200" eaLnBrk="1" hangingPunct="1">
              <a:buFontTx/>
              <a:buAutoNum type="arabicPeriod" startAt="2"/>
            </a:pPr>
            <a:r>
              <a:rPr lang="en-US" smtClean="0"/>
              <a:t> Limited Problem Solving</a:t>
            </a:r>
          </a:p>
          <a:p>
            <a:pPr marL="1295400" lvl="2" indent="-381000" eaLnBrk="1" hangingPunct="1"/>
            <a:r>
              <a:rPr lang="en-US" smtClean="0"/>
              <a:t>Common products, limited search</a:t>
            </a:r>
          </a:p>
          <a:p>
            <a:pPr marL="914400" lvl="1" indent="-457200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mtClean="0"/>
              <a:t>3</a:t>
            </a:r>
            <a:r>
              <a:rPr lang="en-US" sz="2400" smtClean="0"/>
              <a:t>.  </a:t>
            </a:r>
            <a:r>
              <a:rPr lang="en-US" smtClean="0"/>
              <a:t>Habit or Variety Seeking</a:t>
            </a:r>
          </a:p>
          <a:p>
            <a:pPr marL="1714500" lvl="3" indent="-342900" eaLnBrk="1" hangingPunct="1">
              <a:buFontTx/>
              <a:buChar char="•"/>
            </a:pPr>
            <a:r>
              <a:rPr lang="en-US" smtClean="0"/>
              <a:t>Variety seeking—switch brands at random</a:t>
            </a:r>
          </a:p>
          <a:p>
            <a:pPr marL="1714500" lvl="3" indent="-342900" eaLnBrk="1" hangingPunct="1">
              <a:buFontTx/>
              <a:buChar char="•"/>
            </a:pPr>
            <a:r>
              <a:rPr lang="en-US" smtClean="0"/>
              <a:t>Habit—buy single brand repeatedly</a:t>
            </a:r>
          </a:p>
          <a:p>
            <a:pPr marL="1714500" lvl="3" indent="-342900" eaLnBrk="1" hangingPunct="1">
              <a:buFontTx/>
              <a:buNone/>
            </a:pPr>
            <a:r>
              <a:rPr lang="en-US" sz="2800" smtClean="0"/>
              <a:t>4. Brand Loyalty</a:t>
            </a:r>
          </a:p>
          <a:p>
            <a:pPr marL="1295400" lvl="2" indent="-381000" eaLnBrk="1" hangingPunct="1"/>
            <a:r>
              <a:rPr lang="en-US" smtClean="0"/>
              <a:t>Conscious commitment to find same brand </a:t>
            </a:r>
            <a:r>
              <a:rPr lang="en-US" i="1" smtClean="0"/>
              <a:t>each</a:t>
            </a:r>
            <a:r>
              <a:rPr lang="en-US" smtClean="0"/>
              <a:t> time purchase is made</a:t>
            </a:r>
          </a:p>
          <a:p>
            <a:pPr marL="1714500" lvl="3" indent="-3429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you brand loyal to a softdrink?</a:t>
            </a:r>
          </a:p>
        </p:txBody>
      </p:sp>
      <p:pic>
        <p:nvPicPr>
          <p:cNvPr id="272387" name="Picture 3" descr="memolink_coke_pepsi2red_50_08190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145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3730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4" name="Picture" r:id="rId4" imgW="0" imgH="0" progId="Word.Picture.8">
              <p:embed/>
            </p:oleObj>
          </a:graphicData>
        </a:graphic>
      </p:graphicFrame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010400" cy="884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229FC6"/>
                </a:solidFill>
                <a:latin typeface="Arial Black" pitchFamily="34" charset="0"/>
              </a:rPr>
              <a:t>Key Psychological Processes in Advertising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pPr marL="533400" indent="-533400" eaLnBrk="1" fontAlgn="ctr" hangingPunct="1">
              <a:buFontTx/>
              <a:buNone/>
            </a:pPr>
            <a:endParaRPr lang="en-US" sz="2400" smtClean="0"/>
          </a:p>
          <a:p>
            <a:pPr marL="533400" indent="-533400" eaLnBrk="1" fontAlgn="ctr" hangingPunct="1">
              <a:buFontTx/>
              <a:buAutoNum type="arabicPeriod"/>
            </a:pPr>
            <a:r>
              <a:rPr lang="en-US" sz="2400" smtClean="0"/>
              <a:t>Attitude</a:t>
            </a:r>
          </a:p>
          <a:p>
            <a:pPr marL="914400" lvl="1" indent="-457200" eaLnBrk="1" fontAlgn="ctr" hangingPunct="1">
              <a:buFontTx/>
              <a:buNone/>
            </a:pPr>
            <a:r>
              <a:rPr lang="en-US" sz="2000" smtClean="0"/>
              <a:t>--    Overall evaluation of an object person or issue on continuum=like/dislike; positive/negative</a:t>
            </a:r>
          </a:p>
          <a:p>
            <a:pPr marL="533400" indent="-533400" eaLnBrk="1" fontAlgn="ctr" hangingPunct="1">
              <a:buFontTx/>
              <a:buAutoNum type="arabicPeriod"/>
            </a:pPr>
            <a:r>
              <a:rPr lang="en-US" sz="2400" smtClean="0"/>
              <a:t>Brand Attitude</a:t>
            </a:r>
          </a:p>
          <a:p>
            <a:pPr marL="914400" lvl="1" indent="-457200" eaLnBrk="1" fontAlgn="ctr" hangingPunct="1"/>
            <a:r>
              <a:rPr lang="en-US" sz="2000" smtClean="0"/>
              <a:t>Summary evaluations that reflect preferences for various products &amp; services</a:t>
            </a:r>
          </a:p>
          <a:p>
            <a:pPr marL="533400" indent="-533400" eaLnBrk="1" fontAlgn="ctr" hangingPunct="1">
              <a:buFontTx/>
              <a:buAutoNum type="arabicPeriod"/>
            </a:pPr>
            <a:r>
              <a:rPr lang="en-US" sz="2400" smtClean="0"/>
              <a:t>Salient Beliefs</a:t>
            </a:r>
          </a:p>
          <a:p>
            <a:pPr marL="914400" lvl="1" indent="-457200" eaLnBrk="1" fontAlgn="ctr" hangingPunct="1"/>
            <a:r>
              <a:rPr lang="en-US" sz="2000" smtClean="0"/>
              <a:t>Small number of key beliefs. Five to nine salient beliefs typically form the critical determinants of attitude</a:t>
            </a:r>
          </a:p>
        </p:txBody>
      </p:sp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5181600" y="2667000"/>
            <a:ext cx="2362200" cy="381000"/>
          </a:xfrm>
          <a:prstGeom prst="leftArrow">
            <a:avLst>
              <a:gd name="adj1" fmla="val 50000"/>
              <a:gd name="adj2" fmla="val 155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475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9218" name="Picture" r:id="rId4" imgW="0" imgH="0" progId="Word.Picture.8">
              <p:embed/>
            </p:oleObj>
          </a:graphicData>
        </a:graphic>
      </p:graphicFrame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29FC6"/>
                </a:solidFill>
                <a:latin typeface="Arial Black" pitchFamily="34" charset="0"/>
              </a:rPr>
              <a:t>Key Psychological Processes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fontAlgn="ctr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74759" name="Rectangle 8"/>
          <p:cNvSpPr>
            <a:spLocks noChangeArrowheads="1"/>
          </p:cNvSpPr>
          <p:nvPr/>
        </p:nvSpPr>
        <p:spPr bwMode="auto">
          <a:xfrm>
            <a:off x="1524000" y="1600200"/>
            <a:ext cx="6858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2800"/>
              <a:t>Multi-Attribute Models (MAAMs)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en-US" sz="2400" i="1"/>
              <a:t>Evaluative Criteria</a:t>
            </a:r>
            <a:r>
              <a:rPr lang="en-US" sz="2400"/>
              <a:t>: </a:t>
            </a:r>
            <a:r>
              <a:rPr lang="en-US" sz="2000"/>
              <a:t>attributes consumers use to compare brands</a:t>
            </a:r>
          </a:p>
          <a:p>
            <a:pPr marL="533400" indent="-533400">
              <a:spcBef>
                <a:spcPct val="20000"/>
              </a:spcBef>
            </a:pPr>
            <a:endParaRPr lang="en-US" sz="2000"/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en-US" sz="2400" i="1"/>
              <a:t>Importance Weights</a:t>
            </a:r>
            <a:r>
              <a:rPr lang="en-US" sz="2400"/>
              <a:t>: </a:t>
            </a:r>
            <a:r>
              <a:rPr lang="en-US" sz="2000"/>
              <a:t>priority assigned to attributes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endParaRPr lang="en-US" sz="2400" i="1"/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en-US" sz="2400" i="1"/>
              <a:t>Consideration Set</a:t>
            </a:r>
            <a:r>
              <a:rPr lang="en-US" sz="2400"/>
              <a:t>: </a:t>
            </a:r>
            <a:r>
              <a:rPr lang="en-US" sz="2000"/>
              <a:t>group of brands that are focal point of decision effort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endParaRPr lang="en-US" sz="2400" i="1"/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en-US" sz="2400" i="1"/>
              <a:t>Beliefs</a:t>
            </a:r>
            <a:r>
              <a:rPr lang="en-US" sz="2400"/>
              <a:t>: </a:t>
            </a:r>
            <a:r>
              <a:rPr lang="en-US" sz="2000"/>
              <a:t>knowledge &amp; feelings consumer has about various brands.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99CC"/>
                </a:solidFill>
              </a:rPr>
              <a:t>We Want to Believe!</a:t>
            </a:r>
          </a:p>
        </p:txBody>
      </p:sp>
      <p:pic>
        <p:nvPicPr>
          <p:cNvPr id="273411" name="Picture 3" descr="SantaTombst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775" y="1336675"/>
            <a:ext cx="6600825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778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42" name="Picture" r:id="rId4" imgW="0" imgH="0" progId="Word.Picture.8">
              <p:embed/>
            </p:oleObj>
          </a:graphicData>
        </a:graphic>
      </p:graphicFrame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29FC6"/>
                </a:solidFill>
                <a:latin typeface="Arial Black" pitchFamily="34" charset="0"/>
              </a:rPr>
              <a:t>Key Psychological Processes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fontAlgn="ctr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228600" y="1600200"/>
            <a:ext cx="8915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ct val="20000"/>
              </a:spcBef>
            </a:pPr>
            <a:r>
              <a:rPr lang="en-US" sz="2800"/>
              <a:t>Information Processing &amp; Perceptual Defense</a:t>
            </a: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400" i="1"/>
              <a:t>Cognitive Consistency Impetus</a:t>
            </a:r>
            <a:r>
              <a:rPr lang="en-US" sz="2400"/>
              <a:t>: </a:t>
            </a:r>
            <a:r>
              <a:rPr lang="en-US" sz="2000"/>
              <a:t>Strongly held beliefs to make efficient decisions</a:t>
            </a: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endParaRPr lang="en-US" sz="2400" i="1"/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400" i="1"/>
              <a:t>Advertising Clutter</a:t>
            </a:r>
            <a:r>
              <a:rPr lang="en-US" sz="2400"/>
              <a:t>: </a:t>
            </a:r>
            <a:r>
              <a:rPr lang="en-US" sz="2000"/>
              <a:t>Large volume of ads causes overload</a:t>
            </a: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endParaRPr lang="en-US" sz="2400" i="1"/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endParaRPr lang="en-US" sz="2400" i="1"/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400" i="1"/>
              <a:t>Cognitive responses</a:t>
            </a:r>
            <a:r>
              <a:rPr lang="en-US" sz="2400"/>
              <a:t>: </a:t>
            </a:r>
            <a:r>
              <a:rPr lang="en-US" sz="2000"/>
              <a:t>Thoughts that occur to consumer at moment when beliefs are challenged by persuasive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6802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1266" name="Picture" r:id="rId4" imgW="0" imgH="0" progId="Word.Picture.8">
              <p:embed/>
            </p:oleObj>
          </a:graphicData>
        </a:graphic>
      </p:graphicFrame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29FC6"/>
                </a:solidFill>
                <a:latin typeface="Arial Black" pitchFamily="34" charset="0"/>
              </a:rPr>
              <a:t>Key Psychological Processes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fontAlgn="ctr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76807" name="Rectangle 8"/>
          <p:cNvSpPr>
            <a:spLocks noChangeArrowheads="1"/>
          </p:cNvSpPr>
          <p:nvPr/>
        </p:nvSpPr>
        <p:spPr bwMode="auto">
          <a:xfrm>
            <a:off x="838200" y="1600200"/>
            <a:ext cx="7543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95400" lvl="2" indent="-381000">
              <a:spcBef>
                <a:spcPct val="20000"/>
              </a:spcBef>
            </a:pPr>
            <a:r>
              <a:rPr lang="en-US" sz="2400"/>
              <a:t>The Elaboration Likelihood Model (ELM)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Central route persuasion in high involvement products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Peripheral cues rather than strong arguments shape attitudes in low-involvement</a:t>
            </a:r>
            <a:r>
              <a:rPr lang="en-US" sz="2000"/>
              <a:t> </a:t>
            </a:r>
            <a:r>
              <a:rPr lang="en-US" sz="2400"/>
              <a:t>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99CC"/>
                </a:solidFill>
              </a:rPr>
              <a:t>Persuasion is Hard with Routine Behaviors.</a:t>
            </a:r>
          </a:p>
        </p:txBody>
      </p:sp>
      <p:pic>
        <p:nvPicPr>
          <p:cNvPr id="274435" name="Picture 3" descr="SmokingBit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7620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782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2290" name="Picture" r:id="rId6" imgW="0" imgH="0" progId="Word.Picture.8">
              <p:embed/>
            </p:oleObj>
          </a:graphicData>
        </a:graphic>
      </p:graphicFrame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solidFill>
                  <a:srgbClr val="229FC6"/>
                </a:solidFill>
                <a:latin typeface="Arial Black" pitchFamily="34" charset="0"/>
              </a:rPr>
              <a:t>Advertising as Social Text: How Ads Transmit Sociocultural Meaning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06575" y="2325688"/>
            <a:ext cx="5527675" cy="1506537"/>
            <a:chOff x="1137" y="1150"/>
            <a:chExt cx="3482" cy="94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37" y="1150"/>
              <a:ext cx="1474" cy="949"/>
              <a:chOff x="1137" y="1150"/>
              <a:chExt cx="1474" cy="949"/>
            </a:xfrm>
          </p:grpSpPr>
          <p:sp>
            <p:nvSpPr>
              <p:cNvPr id="321544" name="Line 8"/>
              <p:cNvSpPr>
                <a:spLocks noChangeShapeType="1"/>
              </p:cNvSpPr>
              <p:nvPr/>
            </p:nvSpPr>
            <p:spPr bwMode="auto">
              <a:xfrm>
                <a:off x="1873" y="1150"/>
                <a:ext cx="0" cy="9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545" name="Oval 9"/>
              <p:cNvSpPr>
                <a:spLocks noChangeArrowheads="1"/>
              </p:cNvSpPr>
              <p:nvPr/>
            </p:nvSpPr>
            <p:spPr bwMode="auto">
              <a:xfrm>
                <a:off x="1137" y="1342"/>
                <a:ext cx="1474" cy="579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Advertising </a:t>
                </a:r>
                <a:r>
                  <a:rPr lang="en-US" sz="14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/</a:t>
                </a:r>
                <a:endPara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fashion system</a:t>
                </a: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145" y="1150"/>
              <a:ext cx="1474" cy="949"/>
              <a:chOff x="3145" y="1150"/>
              <a:chExt cx="1474" cy="949"/>
            </a:xfrm>
          </p:grpSpPr>
          <p:sp>
            <p:nvSpPr>
              <p:cNvPr id="321547" name="Line 11"/>
              <p:cNvSpPr>
                <a:spLocks noChangeShapeType="1"/>
              </p:cNvSpPr>
              <p:nvPr/>
            </p:nvSpPr>
            <p:spPr bwMode="auto">
              <a:xfrm>
                <a:off x="3884" y="1150"/>
                <a:ext cx="0" cy="9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548" name="Oval 12"/>
              <p:cNvSpPr>
                <a:spLocks noChangeArrowheads="1"/>
              </p:cNvSpPr>
              <p:nvPr/>
            </p:nvSpPr>
            <p:spPr bwMode="auto">
              <a:xfrm>
                <a:off x="3145" y="1342"/>
                <a:ext cx="1474" cy="579"/>
              </a:xfrm>
              <a:prstGeom prst="ellipse">
                <a:avLst/>
              </a:prstGeom>
              <a:solidFill>
                <a:srgbClr val="BBE0E3"/>
              </a:soli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Fashion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system</a:t>
                </a: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17550" y="4191000"/>
            <a:ext cx="7707313" cy="1506538"/>
            <a:chOff x="456" y="2337"/>
            <a:chExt cx="4855" cy="949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56" y="2337"/>
              <a:ext cx="1154" cy="949"/>
              <a:chOff x="456" y="2337"/>
              <a:chExt cx="1154" cy="949"/>
            </a:xfrm>
          </p:grpSpPr>
          <p:sp>
            <p:nvSpPr>
              <p:cNvPr id="321551" name="Line 15"/>
              <p:cNvSpPr>
                <a:spLocks noChangeShapeType="1"/>
              </p:cNvSpPr>
              <p:nvPr/>
            </p:nvSpPr>
            <p:spPr bwMode="auto">
              <a:xfrm>
                <a:off x="1033" y="2337"/>
                <a:ext cx="0" cy="9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552" name="Oval 16"/>
              <p:cNvSpPr>
                <a:spLocks noChangeArrowheads="1"/>
              </p:cNvSpPr>
              <p:nvPr/>
            </p:nvSpPr>
            <p:spPr bwMode="auto">
              <a:xfrm>
                <a:off x="456" y="2526"/>
                <a:ext cx="1154" cy="579"/>
              </a:xfrm>
              <a:prstGeom prst="ellipse">
                <a:avLst/>
              </a:prstGeom>
              <a:gradFill rotWithShape="1">
                <a:gsLst>
                  <a:gs pos="0">
                    <a:srgbClr val="00E88A"/>
                  </a:gs>
                  <a:gs pos="100000">
                    <a:srgbClr val="89B2FB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Possession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ritual</a:t>
                </a: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687" y="2337"/>
              <a:ext cx="1154" cy="949"/>
              <a:chOff x="1687" y="2337"/>
              <a:chExt cx="1154" cy="949"/>
            </a:xfrm>
          </p:grpSpPr>
          <p:sp>
            <p:nvSpPr>
              <p:cNvPr id="321554" name="Line 18"/>
              <p:cNvSpPr>
                <a:spLocks noChangeShapeType="1"/>
              </p:cNvSpPr>
              <p:nvPr/>
            </p:nvSpPr>
            <p:spPr bwMode="auto">
              <a:xfrm>
                <a:off x="2263" y="2337"/>
                <a:ext cx="0" cy="9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555" name="Oval 19"/>
              <p:cNvSpPr>
                <a:spLocks noChangeArrowheads="1"/>
              </p:cNvSpPr>
              <p:nvPr/>
            </p:nvSpPr>
            <p:spPr bwMode="auto">
              <a:xfrm>
                <a:off x="1687" y="2526"/>
                <a:ext cx="1154" cy="579"/>
              </a:xfrm>
              <a:prstGeom prst="ellipse">
                <a:avLst/>
              </a:prstGeom>
              <a:gradFill rotWithShape="1">
                <a:gsLst>
                  <a:gs pos="0">
                    <a:srgbClr val="00E88A"/>
                  </a:gs>
                  <a:gs pos="100000">
                    <a:srgbClr val="89B2FB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Exchange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ritual</a:t>
                </a: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927" y="2337"/>
              <a:ext cx="1154" cy="949"/>
              <a:chOff x="2927" y="2337"/>
              <a:chExt cx="1154" cy="949"/>
            </a:xfrm>
          </p:grpSpPr>
          <p:sp>
            <p:nvSpPr>
              <p:cNvPr id="321557" name="Line 21"/>
              <p:cNvSpPr>
                <a:spLocks noChangeShapeType="1"/>
              </p:cNvSpPr>
              <p:nvPr/>
            </p:nvSpPr>
            <p:spPr bwMode="auto">
              <a:xfrm>
                <a:off x="3505" y="2337"/>
                <a:ext cx="0" cy="9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558" name="Oval 22"/>
              <p:cNvSpPr>
                <a:spLocks noChangeArrowheads="1"/>
              </p:cNvSpPr>
              <p:nvPr/>
            </p:nvSpPr>
            <p:spPr bwMode="auto">
              <a:xfrm>
                <a:off x="2927" y="2526"/>
                <a:ext cx="1154" cy="579"/>
              </a:xfrm>
              <a:prstGeom prst="ellipse">
                <a:avLst/>
              </a:prstGeom>
              <a:gradFill rotWithShape="1">
                <a:gsLst>
                  <a:gs pos="0">
                    <a:srgbClr val="00E88A"/>
                  </a:gs>
                  <a:gs pos="100000">
                    <a:srgbClr val="89B2FB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Grooming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ritual</a:t>
                </a: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157" y="2337"/>
              <a:ext cx="1154" cy="949"/>
              <a:chOff x="4157" y="2337"/>
              <a:chExt cx="1154" cy="949"/>
            </a:xfrm>
          </p:grpSpPr>
          <p:sp>
            <p:nvSpPr>
              <p:cNvPr id="321560" name="Line 24"/>
              <p:cNvSpPr>
                <a:spLocks noChangeShapeType="1"/>
              </p:cNvSpPr>
              <p:nvPr/>
            </p:nvSpPr>
            <p:spPr bwMode="auto">
              <a:xfrm>
                <a:off x="4730" y="2337"/>
                <a:ext cx="0" cy="9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561" name="Oval 25"/>
              <p:cNvSpPr>
                <a:spLocks noChangeArrowheads="1"/>
              </p:cNvSpPr>
              <p:nvPr/>
            </p:nvSpPr>
            <p:spPr bwMode="auto">
              <a:xfrm>
                <a:off x="4157" y="2526"/>
                <a:ext cx="1154" cy="579"/>
              </a:xfrm>
              <a:prstGeom prst="ellipse">
                <a:avLst/>
              </a:prstGeom>
              <a:gradFill rotWithShape="1">
                <a:gsLst>
                  <a:gs pos="0">
                    <a:srgbClr val="00E88A"/>
                  </a:gs>
                  <a:gs pos="100000">
                    <a:srgbClr val="89B2FB"/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Divestment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ritual</a:t>
                </a:r>
                <a:endParaRPr lang="en-US" sz="500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</p:grpSp>
      <p:sp>
        <p:nvSpPr>
          <p:cNvPr id="321562" name="Rectangle 26"/>
          <p:cNvSpPr>
            <a:spLocks noChangeArrowheads="1"/>
          </p:cNvSpPr>
          <p:nvPr/>
        </p:nvSpPr>
        <p:spPr bwMode="auto">
          <a:xfrm>
            <a:off x="704850" y="1981200"/>
            <a:ext cx="7734300" cy="452438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Culturally constituted world</a:t>
            </a:r>
          </a:p>
        </p:txBody>
      </p:sp>
      <p:sp>
        <p:nvSpPr>
          <p:cNvPr id="321563" name="Rectangle 27"/>
          <p:cNvSpPr>
            <a:spLocks noChangeArrowheads="1"/>
          </p:cNvSpPr>
          <p:nvPr/>
        </p:nvSpPr>
        <p:spPr bwMode="auto">
          <a:xfrm>
            <a:off x="709613" y="3827463"/>
            <a:ext cx="7734300" cy="45243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Consumer goods</a:t>
            </a:r>
          </a:p>
        </p:txBody>
      </p:sp>
      <p:sp>
        <p:nvSpPr>
          <p:cNvPr id="321564" name="Rectangle 28"/>
          <p:cNvSpPr>
            <a:spLocks noChangeArrowheads="1"/>
          </p:cNvSpPr>
          <p:nvPr/>
        </p:nvSpPr>
        <p:spPr bwMode="auto">
          <a:xfrm>
            <a:off x="701675" y="5724525"/>
            <a:ext cx="7734300" cy="452438"/>
          </a:xfrm>
          <a:prstGeom prst="rect">
            <a:avLst/>
          </a:prstGeom>
          <a:solidFill>
            <a:srgbClr val="FFFF66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Individual consumer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llet Zipp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1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llet Zipp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1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llet Zipp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62" grpId="0" animBg="1" autoUpdateAnimBg="0"/>
      <p:bldP spid="321563" grpId="0" animBg="1" autoUpdateAnimBg="0"/>
      <p:bldP spid="32156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981200" y="4038600"/>
            <a:ext cx="52578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229FC6"/>
                </a:solidFill>
                <a:latin typeface="Arial Black" pitchFamily="34" charset="0"/>
              </a:rPr>
              <a:t>Advertising &amp; Consumer Behavior</a:t>
            </a:r>
            <a:endParaRPr lang="en-US" sz="2800" b="1">
              <a:solidFill>
                <a:srgbClr val="229FC6"/>
              </a:solidFill>
              <a:latin typeface="Arial Black" pitchFamily="34" charset="0"/>
            </a:endParaRP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7586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Picture" r:id="rId4" imgW="0" imgH="0" progId="Word.Picture.8">
              <p:embed/>
            </p:oleObj>
          </a:graphicData>
        </a:graphic>
      </p:graphicFrame>
      <p:sp>
        <p:nvSpPr>
          <p:cNvPr id="67590" name="Text Box 6"/>
          <p:cNvSpPr txBox="1">
            <a:spLocks noChangeArrowheads="1"/>
          </p:cNvSpPr>
          <p:nvPr/>
        </p:nvSpPr>
        <p:spPr bwMode="auto">
          <a:xfrm rot="-5400000">
            <a:off x="3444081" y="2042319"/>
            <a:ext cx="671513" cy="344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E88A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8850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4" name="Picture" r:id="rId6" imgW="0" imgH="0" progId="Word.Picture.8">
              <p:embed/>
            </p:oleObj>
          </a:graphicData>
        </a:graphic>
      </p:graphicFrame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  <a:t>Factors Impacting Consumer Decision Making</a:t>
            </a:r>
            <a:endParaRPr lang="en-US" sz="2800" smtClean="0">
              <a:solidFill>
                <a:srgbClr val="229FC6"/>
              </a:solidFill>
              <a:latin typeface="Arial Black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91038" y="2943225"/>
            <a:ext cx="2205037" cy="3176588"/>
            <a:chOff x="2733" y="2040"/>
            <a:chExt cx="1389" cy="2001"/>
          </a:xfrm>
        </p:grpSpPr>
        <p:sp>
          <p:nvSpPr>
            <p:cNvPr id="323591" name="Line 7"/>
            <p:cNvSpPr>
              <a:spLocks noChangeShapeType="1"/>
            </p:cNvSpPr>
            <p:nvPr/>
          </p:nvSpPr>
          <p:spPr bwMode="auto">
            <a:xfrm>
              <a:off x="2733" y="2040"/>
              <a:ext cx="880" cy="1933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592" name="Oval 8"/>
            <p:cNvSpPr>
              <a:spLocks noChangeArrowheads="1"/>
            </p:cNvSpPr>
            <p:nvPr/>
          </p:nvSpPr>
          <p:spPr bwMode="auto">
            <a:xfrm>
              <a:off x="3041" y="3719"/>
              <a:ext cx="1081" cy="322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SUBCULTURES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84238" y="3078163"/>
            <a:ext cx="3606800" cy="3190875"/>
            <a:chOff x="461" y="2040"/>
            <a:chExt cx="2272" cy="2010"/>
          </a:xfrm>
        </p:grpSpPr>
        <p:sp>
          <p:nvSpPr>
            <p:cNvPr id="323594" name="Line 10"/>
            <p:cNvSpPr>
              <a:spLocks noChangeShapeType="1"/>
            </p:cNvSpPr>
            <p:nvPr/>
          </p:nvSpPr>
          <p:spPr bwMode="auto">
            <a:xfrm flipH="1">
              <a:off x="1453" y="2040"/>
              <a:ext cx="1280" cy="90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595" name="Oval 11"/>
            <p:cNvSpPr>
              <a:spLocks noChangeArrowheads="1"/>
            </p:cNvSpPr>
            <p:nvPr/>
          </p:nvSpPr>
          <p:spPr bwMode="auto">
            <a:xfrm>
              <a:off x="1200" y="2751"/>
              <a:ext cx="622" cy="320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MEDIA</a:t>
              </a:r>
            </a:p>
          </p:txBody>
        </p:sp>
        <p:sp>
          <p:nvSpPr>
            <p:cNvPr id="323596" name="AutoShape 12"/>
            <p:cNvSpPr>
              <a:spLocks noChangeArrowheads="1"/>
            </p:cNvSpPr>
            <p:nvPr/>
          </p:nvSpPr>
          <p:spPr bwMode="auto">
            <a:xfrm rot="10800000">
              <a:off x="461" y="3063"/>
              <a:ext cx="928" cy="82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gradFill rotWithShape="0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rot="10800000"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NEWS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MAGAZINES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RADIO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TELEVISION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DIRECT MEDIA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491038" y="3078163"/>
            <a:ext cx="4124325" cy="3168650"/>
            <a:chOff x="2733" y="2040"/>
            <a:chExt cx="2598" cy="1996"/>
          </a:xfrm>
        </p:grpSpPr>
        <p:sp>
          <p:nvSpPr>
            <p:cNvPr id="323598" name="Line 14"/>
            <p:cNvSpPr>
              <a:spLocks noChangeShapeType="1"/>
            </p:cNvSpPr>
            <p:nvPr/>
          </p:nvSpPr>
          <p:spPr bwMode="auto">
            <a:xfrm>
              <a:off x="2733" y="2040"/>
              <a:ext cx="1120" cy="82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599" name="AutoShape 15"/>
            <p:cNvSpPr>
              <a:spLocks noChangeArrowheads="1"/>
            </p:cNvSpPr>
            <p:nvPr/>
          </p:nvSpPr>
          <p:spPr bwMode="auto">
            <a:xfrm rot="10800000" flipH="1">
              <a:off x="4237" y="3044"/>
              <a:ext cx="1094" cy="827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rot="10800000"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PRICE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PACKAGING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ADVERTISING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PROMOTION</a:t>
              </a:r>
            </a:p>
            <a:p>
              <a:pPr algn="ctr" eaLnBrk="0" hangingPunct="0">
                <a:defRPr/>
              </a:pPr>
              <a:r>
                <a:rPr lang="en-U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PERSONAL SELLING</a:t>
              </a:r>
            </a:p>
          </p:txBody>
        </p:sp>
        <p:sp>
          <p:nvSpPr>
            <p:cNvPr id="323600" name="Oval 16"/>
            <p:cNvSpPr>
              <a:spLocks noChangeArrowheads="1"/>
            </p:cNvSpPr>
            <p:nvPr/>
          </p:nvSpPr>
          <p:spPr bwMode="auto">
            <a:xfrm>
              <a:off x="3377" y="2533"/>
              <a:ext cx="1255" cy="579"/>
            </a:xfrm>
            <a:prstGeom prst="ellipse">
              <a:avLst/>
            </a:prstGeom>
            <a:gradFill rotWithShape="0">
              <a:gsLst>
                <a:gs pos="0">
                  <a:srgbClr val="8CF4EA"/>
                </a:gs>
                <a:gs pos="100000">
                  <a:srgbClr val="8CF4EA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 anchorCtr="1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MARKETER-</a:t>
              </a:r>
            </a:p>
            <a:p>
              <a:pPr algn="ctr" eaLnBrk="0" hangingPunct="0">
                <a:lnSpc>
                  <a:spcPct val="70000"/>
                </a:lnSpc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CONTROLLED</a:t>
              </a:r>
            </a:p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STIMULI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43025" y="2152650"/>
            <a:ext cx="3148013" cy="925513"/>
            <a:chOff x="750" y="1457"/>
            <a:chExt cx="1983" cy="583"/>
          </a:xfrm>
        </p:grpSpPr>
        <p:sp>
          <p:nvSpPr>
            <p:cNvPr id="323602" name="Line 18"/>
            <p:cNvSpPr>
              <a:spLocks noChangeShapeType="1"/>
            </p:cNvSpPr>
            <p:nvPr/>
          </p:nvSpPr>
          <p:spPr bwMode="auto">
            <a:xfrm flipH="1" flipV="1">
              <a:off x="1147" y="1627"/>
              <a:ext cx="1586" cy="413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03" name="Oval 19"/>
            <p:cNvSpPr>
              <a:spLocks noChangeArrowheads="1"/>
            </p:cNvSpPr>
            <p:nvPr/>
          </p:nvSpPr>
          <p:spPr bwMode="auto">
            <a:xfrm>
              <a:off x="750" y="1457"/>
              <a:ext cx="826" cy="384"/>
            </a:xfrm>
            <a:prstGeom prst="ellipse">
              <a:avLst/>
            </a:prstGeom>
            <a:gradFill rotWithShape="0">
              <a:gsLst>
                <a:gs pos="0">
                  <a:srgbClr val="99FFFF"/>
                </a:gs>
                <a:gs pos="100000">
                  <a:srgbClr val="99FF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NEEDS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491038" y="2328863"/>
            <a:ext cx="3565525" cy="749300"/>
            <a:chOff x="2733" y="1568"/>
            <a:chExt cx="2246" cy="472"/>
          </a:xfrm>
        </p:grpSpPr>
        <p:sp>
          <p:nvSpPr>
            <p:cNvPr id="323605" name="Line 21"/>
            <p:cNvSpPr>
              <a:spLocks noChangeShapeType="1"/>
            </p:cNvSpPr>
            <p:nvPr/>
          </p:nvSpPr>
          <p:spPr bwMode="auto">
            <a:xfrm flipV="1">
              <a:off x="2733" y="1680"/>
              <a:ext cx="1747" cy="360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06" name="Oval 22"/>
            <p:cNvSpPr>
              <a:spLocks noChangeArrowheads="1"/>
            </p:cNvSpPr>
            <p:nvPr/>
          </p:nvSpPr>
          <p:spPr bwMode="auto">
            <a:xfrm>
              <a:off x="3897" y="1568"/>
              <a:ext cx="1082" cy="342"/>
            </a:xfrm>
            <a:prstGeom prst="ellipse">
              <a:avLst/>
            </a:prstGeom>
            <a:gradFill rotWithShape="0">
              <a:gsLst>
                <a:gs pos="0">
                  <a:srgbClr val="A3F25F"/>
                </a:gs>
                <a:gs pos="100000">
                  <a:srgbClr val="A3F25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EDUCATION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439988" y="1355725"/>
            <a:ext cx="2441575" cy="1722438"/>
            <a:chOff x="1441" y="955"/>
            <a:chExt cx="1538" cy="1085"/>
          </a:xfrm>
        </p:grpSpPr>
        <p:sp>
          <p:nvSpPr>
            <p:cNvPr id="323608" name="Line 24"/>
            <p:cNvSpPr>
              <a:spLocks noChangeShapeType="1"/>
            </p:cNvSpPr>
            <p:nvPr/>
          </p:nvSpPr>
          <p:spPr bwMode="auto">
            <a:xfrm flipH="1" flipV="1">
              <a:off x="2227" y="1133"/>
              <a:ext cx="506" cy="90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09" name="Oval 25"/>
            <p:cNvSpPr>
              <a:spLocks noChangeArrowheads="1"/>
            </p:cNvSpPr>
            <p:nvPr/>
          </p:nvSpPr>
          <p:spPr bwMode="auto">
            <a:xfrm>
              <a:off x="1441" y="955"/>
              <a:ext cx="1538" cy="344"/>
            </a:xfrm>
            <a:prstGeom prst="ellipse">
              <a:avLst/>
            </a:prstGeom>
            <a:gradFill rotWithShape="0">
              <a:gsLst>
                <a:gs pos="0">
                  <a:srgbClr val="FFCCCC"/>
                </a:gs>
                <a:gs pos="100000">
                  <a:srgbClr val="FFCCCC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5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VALUES</a:t>
              </a:r>
              <a:r>
                <a:rPr lang="en-US" sz="11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sz="15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/</a:t>
              </a:r>
              <a:r>
                <a:rPr lang="en-US" sz="11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sz="15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ATTITUDES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4264025" y="2943225"/>
            <a:ext cx="1492250" cy="2376488"/>
            <a:chOff x="2590" y="2040"/>
            <a:chExt cx="940" cy="1497"/>
          </a:xfrm>
        </p:grpSpPr>
        <p:sp>
          <p:nvSpPr>
            <p:cNvPr id="323611" name="Line 27"/>
            <p:cNvSpPr>
              <a:spLocks noChangeShapeType="1"/>
            </p:cNvSpPr>
            <p:nvPr/>
          </p:nvSpPr>
          <p:spPr bwMode="auto">
            <a:xfrm>
              <a:off x="2733" y="2040"/>
              <a:ext cx="374" cy="1360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12" name="Oval 28"/>
            <p:cNvSpPr>
              <a:spLocks noChangeArrowheads="1"/>
            </p:cNvSpPr>
            <p:nvPr/>
          </p:nvSpPr>
          <p:spPr bwMode="auto">
            <a:xfrm>
              <a:off x="2590" y="3103"/>
              <a:ext cx="940" cy="434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CCCC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PAST</a:t>
              </a:r>
            </a:p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EXPERIENCE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4491038" y="3078163"/>
            <a:ext cx="4352925" cy="633412"/>
            <a:chOff x="2733" y="2040"/>
            <a:chExt cx="2742" cy="399"/>
          </a:xfrm>
        </p:grpSpPr>
        <p:sp>
          <p:nvSpPr>
            <p:cNvPr id="323614" name="Line 30"/>
            <p:cNvSpPr>
              <a:spLocks noChangeShapeType="1"/>
            </p:cNvSpPr>
            <p:nvPr/>
          </p:nvSpPr>
          <p:spPr bwMode="auto">
            <a:xfrm>
              <a:off x="2733" y="2040"/>
              <a:ext cx="2374" cy="26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15" name="Oval 31"/>
            <p:cNvSpPr>
              <a:spLocks noChangeArrowheads="1"/>
            </p:cNvSpPr>
            <p:nvPr/>
          </p:nvSpPr>
          <p:spPr bwMode="auto">
            <a:xfrm>
              <a:off x="4445" y="2108"/>
              <a:ext cx="1030" cy="331"/>
            </a:xfrm>
            <a:prstGeom prst="ellipse">
              <a:avLst/>
            </a:prstGeom>
            <a:gradFill rotWithShape="0">
              <a:gsLst>
                <a:gs pos="0">
                  <a:srgbClr val="A2FFA3"/>
                </a:gs>
                <a:gs pos="100000">
                  <a:srgbClr val="A2FFA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PERSONALITY</a:t>
              </a: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525463" y="2943225"/>
            <a:ext cx="3965575" cy="522288"/>
            <a:chOff x="235" y="1955"/>
            <a:chExt cx="2498" cy="329"/>
          </a:xfrm>
        </p:grpSpPr>
        <p:sp>
          <p:nvSpPr>
            <p:cNvPr id="323617" name="Line 33"/>
            <p:cNvSpPr>
              <a:spLocks noChangeShapeType="1"/>
            </p:cNvSpPr>
            <p:nvPr/>
          </p:nvSpPr>
          <p:spPr bwMode="auto">
            <a:xfrm flipH="1">
              <a:off x="533" y="2040"/>
              <a:ext cx="2200" cy="10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18" name="Oval 34"/>
            <p:cNvSpPr>
              <a:spLocks noChangeArrowheads="1"/>
            </p:cNvSpPr>
            <p:nvPr/>
          </p:nvSpPr>
          <p:spPr bwMode="auto">
            <a:xfrm>
              <a:off x="235" y="1955"/>
              <a:ext cx="877" cy="329"/>
            </a:xfrm>
            <a:prstGeom prst="ellipse">
              <a:avLst/>
            </a:prstGeom>
            <a:gradFill rotWithShape="0">
              <a:gsLst>
                <a:gs pos="0">
                  <a:srgbClr val="99FFCC"/>
                </a:gs>
                <a:gs pos="100000">
                  <a:srgbClr val="99FFCC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PLEASURE</a:t>
              </a: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1714500" y="3078163"/>
            <a:ext cx="2776538" cy="871537"/>
            <a:chOff x="984" y="2040"/>
            <a:chExt cx="1749" cy="549"/>
          </a:xfrm>
        </p:grpSpPr>
        <p:sp>
          <p:nvSpPr>
            <p:cNvPr id="323620" name="Line 36"/>
            <p:cNvSpPr>
              <a:spLocks noChangeShapeType="1"/>
            </p:cNvSpPr>
            <p:nvPr/>
          </p:nvSpPr>
          <p:spPr bwMode="auto">
            <a:xfrm flipH="1">
              <a:off x="1480" y="2040"/>
              <a:ext cx="1253" cy="333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21" name="Oval 37"/>
            <p:cNvSpPr>
              <a:spLocks noChangeArrowheads="1"/>
            </p:cNvSpPr>
            <p:nvPr/>
          </p:nvSpPr>
          <p:spPr bwMode="auto">
            <a:xfrm>
              <a:off x="984" y="2246"/>
              <a:ext cx="608" cy="343"/>
            </a:xfrm>
            <a:prstGeom prst="ellipse">
              <a:avLst/>
            </a:prstGeom>
            <a:gradFill rotWithShape="0">
              <a:gsLst>
                <a:gs pos="0">
                  <a:srgbClr val="FCD1C1"/>
                </a:gs>
                <a:gs pos="100000">
                  <a:srgbClr val="FCD1C1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GENDER</a:t>
              </a:r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4491038" y="1425575"/>
            <a:ext cx="2100262" cy="1652588"/>
            <a:chOff x="2733" y="999"/>
            <a:chExt cx="1323" cy="1041"/>
          </a:xfrm>
        </p:grpSpPr>
        <p:sp>
          <p:nvSpPr>
            <p:cNvPr id="323623" name="Line 39"/>
            <p:cNvSpPr>
              <a:spLocks noChangeShapeType="1"/>
            </p:cNvSpPr>
            <p:nvPr/>
          </p:nvSpPr>
          <p:spPr bwMode="auto">
            <a:xfrm flipV="1">
              <a:off x="2733" y="1147"/>
              <a:ext cx="987" cy="893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24" name="Oval 40"/>
            <p:cNvSpPr>
              <a:spLocks noChangeArrowheads="1"/>
            </p:cNvSpPr>
            <p:nvPr/>
          </p:nvSpPr>
          <p:spPr bwMode="auto">
            <a:xfrm>
              <a:off x="3397" y="999"/>
              <a:ext cx="659" cy="308"/>
            </a:xfrm>
            <a:prstGeom prst="ellipse">
              <a:avLst/>
            </a:prstGeom>
            <a:gradFill rotWithShape="0">
              <a:gsLst>
                <a:gs pos="0">
                  <a:srgbClr val="FAD8A2"/>
                </a:gs>
                <a:gs pos="100000">
                  <a:srgbClr val="FAD8A2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CULTURE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2641600" y="3078163"/>
            <a:ext cx="1849438" cy="3078162"/>
            <a:chOff x="1568" y="2040"/>
            <a:chExt cx="1165" cy="1939"/>
          </a:xfrm>
        </p:grpSpPr>
        <p:sp>
          <p:nvSpPr>
            <p:cNvPr id="323626" name="Line 42"/>
            <p:cNvSpPr>
              <a:spLocks noChangeShapeType="1"/>
            </p:cNvSpPr>
            <p:nvPr/>
          </p:nvSpPr>
          <p:spPr bwMode="auto">
            <a:xfrm flipH="1">
              <a:off x="2040" y="2040"/>
              <a:ext cx="693" cy="182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27" name="Oval 43"/>
            <p:cNvSpPr>
              <a:spLocks noChangeArrowheads="1"/>
            </p:cNvSpPr>
            <p:nvPr/>
          </p:nvSpPr>
          <p:spPr bwMode="auto">
            <a:xfrm>
              <a:off x="1568" y="3621"/>
              <a:ext cx="984" cy="358"/>
            </a:xfrm>
            <a:prstGeom prst="ellipse">
              <a:avLst/>
            </a:prstGeom>
            <a:gradFill rotWithShape="0">
              <a:gsLst>
                <a:gs pos="0">
                  <a:srgbClr val="8FCFAE"/>
                </a:gs>
                <a:gs pos="100000">
                  <a:srgbClr val="8FCFAE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LIFE-STYLE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155950" y="3078163"/>
            <a:ext cx="1335088" cy="1828800"/>
            <a:chOff x="1892" y="1843"/>
            <a:chExt cx="841" cy="1152"/>
          </a:xfrm>
        </p:grpSpPr>
        <p:sp>
          <p:nvSpPr>
            <p:cNvPr id="323629" name="Line 45"/>
            <p:cNvSpPr>
              <a:spLocks noChangeShapeType="1"/>
            </p:cNvSpPr>
            <p:nvPr/>
          </p:nvSpPr>
          <p:spPr bwMode="auto">
            <a:xfrm flipH="1">
              <a:off x="2227" y="1843"/>
              <a:ext cx="506" cy="90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30" name="Oval 46"/>
            <p:cNvSpPr>
              <a:spLocks noChangeArrowheads="1"/>
            </p:cNvSpPr>
            <p:nvPr/>
          </p:nvSpPr>
          <p:spPr bwMode="auto">
            <a:xfrm>
              <a:off x="1892" y="2558"/>
              <a:ext cx="698" cy="437"/>
            </a:xfrm>
            <a:prstGeom prst="ellipse">
              <a:avLst/>
            </a:prstGeom>
            <a:gradFill rotWithShape="0">
              <a:gsLst>
                <a:gs pos="0">
                  <a:srgbClr val="F39FD1"/>
                </a:gs>
                <a:gs pos="100000">
                  <a:srgbClr val="F39FD1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SOCIAL</a:t>
              </a:r>
            </a:p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CLASS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714375" y="1339850"/>
            <a:ext cx="3776663" cy="1738313"/>
            <a:chOff x="354" y="945"/>
            <a:chExt cx="2379" cy="1095"/>
          </a:xfrm>
        </p:grpSpPr>
        <p:sp>
          <p:nvSpPr>
            <p:cNvPr id="323632" name="Line 48"/>
            <p:cNvSpPr>
              <a:spLocks noChangeShapeType="1"/>
            </p:cNvSpPr>
            <p:nvPr/>
          </p:nvSpPr>
          <p:spPr bwMode="auto">
            <a:xfrm flipH="1" flipV="1">
              <a:off x="733" y="1080"/>
              <a:ext cx="2000" cy="960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33" name="Oval 49"/>
            <p:cNvSpPr>
              <a:spLocks noChangeArrowheads="1"/>
            </p:cNvSpPr>
            <p:nvPr/>
          </p:nvSpPr>
          <p:spPr bwMode="auto">
            <a:xfrm>
              <a:off x="354" y="945"/>
              <a:ext cx="833" cy="472"/>
            </a:xfrm>
            <a:prstGeom prst="ellipse">
              <a:avLst/>
            </a:prstGeom>
            <a:gradFill rotWithShape="0">
              <a:gsLst>
                <a:gs pos="0">
                  <a:srgbClr val="FEC3F9"/>
                </a:gs>
                <a:gs pos="100000">
                  <a:srgbClr val="FEC3F9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endParaRPr lang="en-US" sz="5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REFERENCE</a:t>
              </a:r>
            </a:p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GROUPS</a:t>
              </a:r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750888" y="3078163"/>
            <a:ext cx="3740150" cy="1581150"/>
            <a:chOff x="377" y="2040"/>
            <a:chExt cx="2356" cy="996"/>
          </a:xfrm>
        </p:grpSpPr>
        <p:sp>
          <p:nvSpPr>
            <p:cNvPr id="323635" name="Line 51"/>
            <p:cNvSpPr>
              <a:spLocks noChangeShapeType="1"/>
            </p:cNvSpPr>
            <p:nvPr/>
          </p:nvSpPr>
          <p:spPr bwMode="auto">
            <a:xfrm flipH="1">
              <a:off x="827" y="2040"/>
              <a:ext cx="1906" cy="867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36" name="Oval 52"/>
            <p:cNvSpPr>
              <a:spLocks noChangeArrowheads="1"/>
            </p:cNvSpPr>
            <p:nvPr/>
          </p:nvSpPr>
          <p:spPr bwMode="auto">
            <a:xfrm>
              <a:off x="377" y="2755"/>
              <a:ext cx="648" cy="281"/>
            </a:xfrm>
            <a:prstGeom prst="ellipse">
              <a:avLst/>
            </a:prstGeom>
            <a:gradFill rotWithShape="0">
              <a:gsLst>
                <a:gs pos="0">
                  <a:srgbClr val="FCFEB9"/>
                </a:gs>
                <a:gs pos="100000">
                  <a:srgbClr val="FCFEB9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FAMILY</a:t>
              </a:r>
            </a:p>
          </p:txBody>
        </p:sp>
      </p:grp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4491038" y="1347788"/>
            <a:ext cx="4327525" cy="1730375"/>
            <a:chOff x="2733" y="950"/>
            <a:chExt cx="2726" cy="1090"/>
          </a:xfrm>
        </p:grpSpPr>
        <p:sp>
          <p:nvSpPr>
            <p:cNvPr id="323638" name="Line 54"/>
            <p:cNvSpPr>
              <a:spLocks noChangeShapeType="1"/>
            </p:cNvSpPr>
            <p:nvPr/>
          </p:nvSpPr>
          <p:spPr bwMode="auto">
            <a:xfrm flipV="1">
              <a:off x="2733" y="1067"/>
              <a:ext cx="2174" cy="973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3639" name="Oval 55"/>
            <p:cNvSpPr>
              <a:spLocks noChangeArrowheads="1"/>
            </p:cNvSpPr>
            <p:nvPr/>
          </p:nvSpPr>
          <p:spPr bwMode="auto">
            <a:xfrm>
              <a:off x="4275" y="950"/>
              <a:ext cx="1184" cy="442"/>
            </a:xfrm>
            <a:prstGeom prst="ellipse">
              <a:avLst/>
            </a:prstGeom>
            <a:gradFill rotWithShape="0">
              <a:gsLst>
                <a:gs pos="0">
                  <a:srgbClr val="EAEC5E"/>
                </a:gs>
                <a:gs pos="100000">
                  <a:srgbClr val="EAEC5E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lIns="92075" tIns="46038" rIns="92075" bIns="46038" anchor="ctr"/>
            <a:lstStyle/>
            <a:p>
              <a:pPr algn="ctr" eaLnBrk="0" hangingPunct="0">
                <a:defRPr/>
              </a:pPr>
              <a:endParaRPr lang="en-US" sz="5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 eaLnBrk="0" hangingPunct="0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SITUATIONAL</a:t>
              </a:r>
            </a:p>
            <a:p>
              <a:pPr algn="ctr" eaLnBrk="0" hangingPunct="0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FACTORS</a:t>
              </a:r>
            </a:p>
          </p:txBody>
        </p:sp>
      </p:grpSp>
      <p:sp>
        <p:nvSpPr>
          <p:cNvPr id="323640" name="AutoShape 56"/>
          <p:cNvSpPr>
            <a:spLocks noChangeArrowheads="1"/>
          </p:cNvSpPr>
          <p:nvPr/>
        </p:nvSpPr>
        <p:spPr bwMode="auto">
          <a:xfrm>
            <a:off x="2809875" y="2222500"/>
            <a:ext cx="3530600" cy="1711325"/>
          </a:xfrm>
          <a:prstGeom prst="star16">
            <a:avLst>
              <a:gd name="adj" fmla="val 37500"/>
            </a:avLst>
          </a:prstGeom>
          <a:solidFill>
            <a:srgbClr val="BBE0E3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DECISIONS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3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llet Zipp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llet Tick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4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8610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Picture" r:id="rId4" imgW="0" imgH="0" progId="Word.Picture.8">
              <p:embed/>
            </p:oleObj>
          </a:graphicData>
        </a:graphic>
      </p:graphicFrame>
      <p:sp>
        <p:nvSpPr>
          <p:cNvPr id="6861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  <a:t>Consumer Behavior</a:t>
            </a:r>
          </a:p>
        </p:txBody>
      </p:sp>
      <p:sp>
        <p:nvSpPr>
          <p:cNvPr id="68614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200400"/>
            <a:ext cx="6858000" cy="32766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 smtClean="0"/>
              <a:t>Perspectives: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Consumers are Systematic decision makers</a:t>
            </a:r>
          </a:p>
          <a:p>
            <a:pPr marL="914400" lvl="1" indent="-457200" eaLnBrk="1" hangingPunct="1"/>
            <a:r>
              <a:rPr lang="en-US" sz="2000" smtClean="0"/>
              <a:t>Maximizing the benefits from purchases defines the purchase—consumers are deliberate</a:t>
            </a:r>
          </a:p>
          <a:p>
            <a:pPr marL="914400" lvl="1" indent="-457200" eaLnBrk="1" hangingPunct="1"/>
            <a:endParaRPr lang="en-US" sz="120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/>
              <a:t>Consumers are Active Interpreters</a:t>
            </a:r>
          </a:p>
          <a:p>
            <a:pPr marL="914400" lvl="1" indent="-457200" eaLnBrk="1" hangingPunct="1"/>
            <a:r>
              <a:rPr lang="en-US" sz="2000" smtClean="0"/>
              <a:t>Cultural/social membership defines purchases</a:t>
            </a:r>
          </a:p>
          <a:p>
            <a:pPr marL="914400" lvl="1" indent="-457200" eaLnBrk="1" hangingPunct="1"/>
            <a:r>
              <a:rPr lang="en-US" sz="2000" smtClean="0"/>
              <a:t>Gender matters</a:t>
            </a:r>
          </a:p>
        </p:txBody>
      </p:sp>
      <p:sp>
        <p:nvSpPr>
          <p:cNvPr id="68615" name="Text Box 8"/>
          <p:cNvSpPr txBox="1">
            <a:spLocks noChangeArrowheads="1"/>
          </p:cNvSpPr>
          <p:nvPr/>
        </p:nvSpPr>
        <p:spPr bwMode="auto">
          <a:xfrm>
            <a:off x="1295400" y="1752600"/>
            <a:ext cx="7467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Consumer Behavior: a wide spectrum of things that affect, derive from, or form the context of human consumption.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963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8" name="Picture" r:id="rId4" imgW="0" imgH="0" progId="Word.Picture.8">
              <p:embed/>
            </p:oleObj>
          </a:graphicData>
        </a:graphic>
      </p:graphicFrame>
      <p:pic>
        <p:nvPicPr>
          <p:cNvPr id="69637" name="Picture 10" descr="Drin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76200"/>
            <a:ext cx="8610600" cy="661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68291" name="Picture 4" descr="un_Shopp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0658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2" name="Picture" r:id="rId4" imgW="0" imgH="0" progId="Word.Picture.8">
              <p:embed/>
            </p:oleObj>
          </a:graphicData>
        </a:graphic>
      </p:graphicFrame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229FC6"/>
                </a:solidFill>
                <a:latin typeface="Arial Black" pitchFamily="34" charset="0"/>
              </a:rPr>
              <a:t>The consumer decision-making process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66800"/>
            <a:ext cx="7124700" cy="838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Need recognition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--Functional or Emotional benefits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133600" y="19812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rabicPeriod" startAt="2"/>
            </a:pPr>
            <a:r>
              <a:rPr lang="en-US" sz="2800"/>
              <a:t>Information Search &amp; Evaluation</a:t>
            </a:r>
          </a:p>
          <a:p>
            <a:pPr marL="1295400" lvl="2" indent="-381000">
              <a:spcBef>
                <a:spcPct val="20000"/>
              </a:spcBef>
            </a:pPr>
            <a:r>
              <a:rPr lang="en-US" b="1"/>
              <a:t>--Internal &amp; External search</a:t>
            </a:r>
          </a:p>
          <a:p>
            <a:pPr marL="1295400" lvl="2" indent="-381000">
              <a:spcBef>
                <a:spcPct val="20000"/>
              </a:spcBef>
            </a:pPr>
            <a:r>
              <a:rPr lang="en-US" b="1"/>
              <a:t>--Consideration Set</a:t>
            </a:r>
          </a:p>
          <a:p>
            <a:pPr marL="1295400" lvl="2" indent="-381000">
              <a:spcBef>
                <a:spcPct val="20000"/>
              </a:spcBef>
            </a:pPr>
            <a:r>
              <a:rPr lang="en-US" b="1"/>
              <a:t>--Evaluative Criteria</a:t>
            </a:r>
          </a:p>
          <a:p>
            <a:pPr marL="533400" indent="-533400">
              <a:spcBef>
                <a:spcPct val="20000"/>
              </a:spcBef>
              <a:buFontTx/>
              <a:buAutoNum type="arabicPeriod" startAt="2"/>
            </a:pPr>
            <a:endParaRPr 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276600" y="39624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rabicPeriod" startAt="3"/>
            </a:pPr>
            <a:r>
              <a:rPr lang="en-US" sz="2800"/>
              <a:t>Purchase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038600" y="4648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2800"/>
              <a:t>4. Post-purchase use &amp; evaluation</a:t>
            </a:r>
          </a:p>
          <a:p>
            <a:pPr marL="533400" indent="-533400">
              <a:spcBef>
                <a:spcPct val="20000"/>
              </a:spcBef>
            </a:pPr>
            <a:r>
              <a:rPr lang="en-US" sz="2800"/>
              <a:t>	</a:t>
            </a:r>
            <a:r>
              <a:rPr lang="en-US" sz="2000"/>
              <a:t>Customer satisfaction</a:t>
            </a:r>
          </a:p>
          <a:p>
            <a:pPr marL="533400" indent="-533400">
              <a:spcBef>
                <a:spcPct val="20000"/>
              </a:spcBef>
            </a:pPr>
            <a:r>
              <a:rPr lang="en-US" sz="2000"/>
              <a:t>	Cognitive dissonance</a:t>
            </a:r>
          </a:p>
          <a:p>
            <a:pPr marL="533400" indent="-533400">
              <a:spcBef>
                <a:spcPct val="20000"/>
              </a:spcBef>
            </a:pPr>
            <a:r>
              <a:rPr lang="en-US" sz="2000"/>
              <a:t>	</a:t>
            </a:r>
          </a:p>
          <a:p>
            <a:pPr marL="533400" indent="-533400">
              <a:spcBef>
                <a:spcPct val="20000"/>
              </a:spcBef>
            </a:pPr>
            <a:endParaRPr lang="en-US" sz="2000"/>
          </a:p>
        </p:txBody>
      </p:sp>
      <p:sp>
        <p:nvSpPr>
          <p:cNvPr id="70666" name="Line 12"/>
          <p:cNvSpPr>
            <a:spLocks noChangeShapeType="1"/>
          </p:cNvSpPr>
          <p:nvPr/>
        </p:nvSpPr>
        <p:spPr bwMode="auto">
          <a:xfrm>
            <a:off x="457200" y="1828800"/>
            <a:ext cx="266700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4" descr="CB mo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682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6" name="Picture" r:id="rId4" imgW="0" imgH="0" progId="Word.Picture.8">
              <p:embed/>
            </p:oleObj>
          </a:graphicData>
        </a:graphic>
      </p:graphicFrame>
      <p:sp>
        <p:nvSpPr>
          <p:cNvPr id="7168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29FC6"/>
                </a:solidFill>
                <a:latin typeface="Arial Black" pitchFamily="34" charset="0"/>
              </a:rPr>
              <a:t>Cognitive Dissonance</a:t>
            </a:r>
          </a:p>
        </p:txBody>
      </p:sp>
      <p:sp>
        <p:nvSpPr>
          <p:cNvPr id="71686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200400"/>
            <a:ext cx="6858000" cy="3276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The purchase price is high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There are many close alternatives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The item is intangible (example?)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The purchase in important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The item purchased lasts a long time</a:t>
            </a:r>
          </a:p>
          <a:p>
            <a:pPr marL="914400" lvl="1" indent="-457200" eaLnBrk="1" hangingPunct="1"/>
            <a:endParaRPr lang="en-US" sz="1400" smtClean="0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381000" y="1752600"/>
            <a:ext cx="8382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feelings of doubt &amp; concern after a purchase is made.  Dissonance increases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99CC"/>
                </a:solidFill>
              </a:rPr>
              <a:t>Cognitive Dissonance</a:t>
            </a:r>
            <a:endParaRPr lang="en-US" sz="3200" smtClean="0"/>
          </a:p>
        </p:txBody>
      </p:sp>
      <p:sp>
        <p:nvSpPr>
          <p:cNvPr id="270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Cognitive dissonance</a:t>
            </a:r>
            <a:r>
              <a:rPr lang="en-US" sz="2400" smtClean="0"/>
              <a:t> refers to a situation involving </a:t>
            </a:r>
            <a:r>
              <a:rPr lang="en-US" sz="2400" u="sng" smtClean="0"/>
              <a:t>conflicting attitudes</a:t>
            </a:r>
            <a:r>
              <a:rPr lang="en-US" sz="2400" smtClean="0"/>
              <a:t>, beliefs or behaviors. This produces a </a:t>
            </a:r>
            <a:r>
              <a:rPr lang="en-US" sz="2400" u="sng" smtClean="0"/>
              <a:t>feeling of discomfort</a:t>
            </a:r>
            <a:r>
              <a:rPr lang="en-US" sz="2400" smtClean="0"/>
              <a:t> leading to an alteration in one of the attitudes, beliefs or behaviors to </a:t>
            </a:r>
            <a:r>
              <a:rPr lang="en-US" sz="2400" u="sng" smtClean="0"/>
              <a:t>reduce</a:t>
            </a:r>
            <a:r>
              <a:rPr lang="en-US" sz="2400" smtClean="0"/>
              <a:t> the discomfort and restore balance. For example, when people gamble (behavior) and they know that the odds are against them (cognition).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Festinger's (1957)</a:t>
            </a:r>
            <a:r>
              <a:rPr lang="en-US" sz="2400" smtClean="0"/>
              <a:t> theory suggests that we have an inner drive to hold all our attitudes and beliefs in harmony &amp; avoid disharmony (or dissonance).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657</Words>
  <Application>Microsoft Office PowerPoint</Application>
  <PresentationFormat>On-screen Show (4:3)</PresentationFormat>
  <Paragraphs>160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Word Picture</vt:lpstr>
      <vt:lpstr>Beginning of Part 2  The Planning: Analyzing the Advertising &amp; Integrated Brand Promotion Environment </vt:lpstr>
      <vt:lpstr>Slide 2</vt:lpstr>
      <vt:lpstr>Consumer Behavior</vt:lpstr>
      <vt:lpstr>Slide 4</vt:lpstr>
      <vt:lpstr>Slide 5</vt:lpstr>
      <vt:lpstr>The consumer decision-making process</vt:lpstr>
      <vt:lpstr>Slide 7</vt:lpstr>
      <vt:lpstr>Cognitive Dissonance</vt:lpstr>
      <vt:lpstr>Cognitive Dissonance</vt:lpstr>
      <vt:lpstr>Cognitive Dissonance</vt:lpstr>
      <vt:lpstr>Modes of Consumer Decision-Making:  (Vary by involvement &amp; experience)</vt:lpstr>
      <vt:lpstr>Are you brand loyal to a softdrink?</vt:lpstr>
      <vt:lpstr>Key Psychological Processes in Advertising</vt:lpstr>
      <vt:lpstr>Key Psychological Processes</vt:lpstr>
      <vt:lpstr>We Want to Believe!</vt:lpstr>
      <vt:lpstr>Key Psychological Processes</vt:lpstr>
      <vt:lpstr>Key Psychological Processes</vt:lpstr>
      <vt:lpstr>Persuasion is Hard with Routine Behaviors.</vt:lpstr>
      <vt:lpstr>Advertising as Social Text: How Ads Transmit Sociocultural Meaning</vt:lpstr>
      <vt:lpstr>Factors Impacting Consumer Decision Making</vt:lpstr>
    </vt:vector>
  </TitlesOfParts>
  <Company>UNLV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Part 2  The Planning: Analyzing the Advertising &amp; Integrated Brand Promotion Environment </dc:title>
  <dc:creator>College of Business</dc:creator>
  <cp:lastModifiedBy>College of Business</cp:lastModifiedBy>
  <cp:revision>1</cp:revision>
  <dcterms:created xsi:type="dcterms:W3CDTF">2011-01-25T20:32:55Z</dcterms:created>
  <dcterms:modified xsi:type="dcterms:W3CDTF">2011-01-25T20:34:09Z</dcterms:modified>
</cp:coreProperties>
</file>