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sldIdLst>
    <p:sldId id="256" r:id="rId2"/>
    <p:sldId id="266" r:id="rId3"/>
    <p:sldId id="257" r:id="rId4"/>
    <p:sldId id="267" r:id="rId5"/>
    <p:sldId id="258" r:id="rId6"/>
    <p:sldId id="270" r:id="rId7"/>
    <p:sldId id="260" r:id="rId8"/>
    <p:sldId id="261" r:id="rId9"/>
    <p:sldId id="268" r:id="rId10"/>
    <p:sldId id="262" r:id="rId11"/>
    <p:sldId id="271" r:id="rId12"/>
    <p:sldId id="272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595" autoAdjust="0"/>
  </p:normalViewPr>
  <p:slideViewPr>
    <p:cSldViewPr>
      <p:cViewPr varScale="1">
        <p:scale>
          <a:sx n="104" d="100"/>
          <a:sy n="104" d="100"/>
        </p:scale>
        <p:origin x="-1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1F8FA9-8B9D-42C8-9427-1B73E62FBC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1D71E-8B69-466A-A694-B3B257C341DE}" type="slidenum">
              <a:rPr lang="en-US"/>
              <a:pPr/>
              <a:t>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DD8A39-6CBD-433E-A2F2-A9282F0C39D3}" type="slidenum">
              <a:rPr lang="en-US"/>
              <a:pPr/>
              <a:t>10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754998-FF99-429C-9338-D49B367E2D94}" type="slidenum">
              <a:rPr lang="en-US"/>
              <a:pPr/>
              <a:t>11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6A11FC-F6D9-44BE-A906-34B8453C8B78}" type="slidenum">
              <a:rPr lang="en-US"/>
              <a:pPr/>
              <a:t>12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EF637B-D635-4441-A29E-944BFAAF88C7}" type="slidenum">
              <a:rPr lang="en-US"/>
              <a:pPr/>
              <a:t>13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40C69F-72B3-4F24-9016-1271291B6E4A}" type="slidenum">
              <a:rPr lang="en-US"/>
              <a:pPr/>
              <a:t>14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555E2-B5E9-492A-84F2-B2689DC63D1A}" type="slidenum">
              <a:rPr lang="en-US"/>
              <a:pPr/>
              <a:t>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6D34D5-24B3-406A-BE69-E6F2F9B7584E}" type="slidenum">
              <a:rPr lang="en-US"/>
              <a:pPr/>
              <a:t>3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430E0-EF9B-45CE-9798-66D39BE9B11C}" type="slidenum">
              <a:rPr lang="en-US"/>
              <a:pPr/>
              <a:t>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5574B0-DB21-4B1D-9D4C-B1B9196B74EC}" type="slidenum">
              <a:rPr lang="en-US"/>
              <a:pPr/>
              <a:t>5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817E3-BC17-42BA-BC2D-58A4E11E825B}" type="slidenum">
              <a:rPr lang="en-US"/>
              <a:pPr/>
              <a:t>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24794-C858-4332-930F-A64CCFCA077B}" type="slidenum">
              <a:rPr lang="en-US"/>
              <a:pPr/>
              <a:t>7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E80F87-0256-40A6-833C-C6CBDCD0D7C6}" type="slidenum">
              <a:rPr lang="en-US"/>
              <a:pPr/>
              <a:t>8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92472D-5006-40D8-A9FD-F323A92A8AD0}" type="slidenum">
              <a:rPr lang="en-US"/>
              <a:pPr/>
              <a:t>9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B4568-902D-49EB-83C5-7B6B4701AB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C319F-8B14-494D-9EBD-5B9436F93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1B4D1-59E1-4E07-BD0A-26B5FDADA1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E852EA-53D8-4E32-A68E-E82A8ACD1D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9A2A4-ECED-41C6-BF9B-AACA0583C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7F08B-92C5-444B-8064-E7AE1DE7CC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74D00-B965-495C-92CD-BD0533BBC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2514D-507A-40C0-871B-05B273A55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A965E-EDDD-4B0A-A133-981746E609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93069-BE78-4991-81DB-4372D86E62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149AD-3B0D-453A-91C7-CC6F14BA8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36D75-FAE8-492E-90CA-1F31501E20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94CB23-31E8-4F45-BC10-C775FD4368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ding.mpeg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ebay.wmv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143000"/>
            <a:ext cx="6629400" cy="2209800"/>
          </a:xfrm>
        </p:spPr>
        <p:txBody>
          <a:bodyPr/>
          <a:lstStyle/>
          <a:p>
            <a:r>
              <a:rPr lang="en-US" dirty="0">
                <a:solidFill>
                  <a:srgbClr val="0099FF"/>
                </a:solidFill>
              </a:rPr>
              <a:t>1</a:t>
            </a:r>
            <a:br>
              <a:rPr lang="en-US" dirty="0">
                <a:solidFill>
                  <a:srgbClr val="0099FF"/>
                </a:solidFill>
              </a:rPr>
            </a:br>
            <a:r>
              <a:rPr lang="en-US" dirty="0" smtClean="0">
                <a:solidFill>
                  <a:srgbClr val="0099FF"/>
                </a:solidFill>
              </a:rPr>
              <a:t>An Overview </a:t>
            </a:r>
            <a:r>
              <a:rPr lang="en-US" dirty="0">
                <a:solidFill>
                  <a:srgbClr val="0099FF"/>
                </a:solidFill>
              </a:rPr>
              <a:t>of Marketing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886200"/>
            <a:ext cx="76962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99FF"/>
                </a:solidFill>
              </a:rPr>
              <a:t>Marketing’s Value to Consumers,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99FF"/>
                </a:solidFill>
              </a:rPr>
              <a:t>Firms &amp; Society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0099FF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99FF"/>
                </a:solidFill>
              </a:rPr>
              <a:t>Dr. Close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FF"/>
                </a:solidFill>
              </a:rPr>
              <a:t>Marketing &amp; Society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077200" cy="5105400"/>
          </a:xfrm>
        </p:spPr>
        <p:txBody>
          <a:bodyPr/>
          <a:lstStyle/>
          <a:p>
            <a:r>
              <a:rPr lang="en-US" sz="2800"/>
              <a:t>What about society/ our well-being?</a:t>
            </a:r>
          </a:p>
          <a:p>
            <a:pPr>
              <a:buFontTx/>
              <a:buNone/>
            </a:pPr>
            <a:r>
              <a:rPr lang="en-US" sz="2400"/>
              <a:t>(Google Prof. Joe Sirgy for research on this…)</a:t>
            </a:r>
          </a:p>
          <a:p>
            <a:pPr lvl="1"/>
            <a:r>
              <a:rPr lang="en-US" b="1"/>
              <a:t>Micro-macro dilemma:</a:t>
            </a:r>
            <a:r>
              <a:rPr lang="en-US"/>
              <a:t> “What is good for the individual (or company) may not be good for society.”</a:t>
            </a:r>
          </a:p>
          <a:p>
            <a:pPr lvl="1"/>
            <a:r>
              <a:rPr lang="en-US" sz="2400"/>
              <a:t>Difficult questions (health care, </a:t>
            </a:r>
          </a:p>
          <a:p>
            <a:pPr lvl="1">
              <a:buFontTx/>
              <a:buNone/>
            </a:pPr>
            <a:r>
              <a:rPr lang="en-US" sz="2400"/>
              <a:t>marketing to children, tobacco, fast food)</a:t>
            </a:r>
          </a:p>
          <a:p>
            <a:pPr lvl="1"/>
            <a:r>
              <a:rPr lang="en-US" sz="2400"/>
              <a:t>My student’s dilema…</a:t>
            </a:r>
          </a:p>
          <a:p>
            <a:pPr lvl="1"/>
            <a:r>
              <a:rPr lang="en-US" sz="2400"/>
              <a:t>Be true to yourself.</a:t>
            </a:r>
          </a:p>
          <a:p>
            <a:pPr lvl="1"/>
            <a:endParaRPr lang="en-US" sz="2400"/>
          </a:p>
          <a:p>
            <a:pPr lvl="1">
              <a:buFontTx/>
              <a:buNone/>
            </a:pPr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</p:txBody>
      </p:sp>
      <p:pic>
        <p:nvPicPr>
          <p:cNvPr id="8197" name="Picture 5" descr="11150041951983_luck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429000"/>
            <a:ext cx="2208213" cy="2946400"/>
          </a:xfrm>
          <a:prstGeom prst="rect">
            <a:avLst/>
          </a:prstGeom>
          <a:noFill/>
        </p:spPr>
      </p:pic>
      <p:sp>
        <p:nvSpPr>
          <p:cNvPr id="8199" name="AutoShape 7" descr="view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FF"/>
                </a:solidFill>
              </a:rPr>
              <a:t>Marketing &amp; Society (3)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382000" cy="5410200"/>
          </a:xfrm>
        </p:spPr>
        <p:txBody>
          <a:bodyPr/>
          <a:lstStyle/>
          <a:p>
            <a:r>
              <a:rPr lang="en-US" sz="2800"/>
              <a:t>Meet Terrance. (my cat in Georgia; in Vegas)     </a:t>
            </a:r>
          </a:p>
          <a:p>
            <a:r>
              <a:rPr lang="en-US" sz="2800"/>
              <a:t>Vices are marketed and distributed everywhere (ok, so we live in Vegas…)</a:t>
            </a:r>
          </a:p>
          <a:p>
            <a:pPr>
              <a:buFontTx/>
              <a:buNone/>
            </a:pP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Should they not be?</a:t>
            </a:r>
            <a:r>
              <a:rPr lang="en-US" sz="2800"/>
              <a:t> (does marketing and business make you do/buy unwanted things?</a:t>
            </a:r>
          </a:p>
          <a:p>
            <a:pPr>
              <a:buFontTx/>
              <a:buNone/>
            </a:pPr>
            <a:endParaRPr lang="en-US" sz="2800"/>
          </a:p>
          <a:p>
            <a:pPr lvl="1">
              <a:buFontTx/>
              <a:buNone/>
            </a:pPr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>
              <a:buFontTx/>
              <a:buNone/>
            </a:pPr>
            <a:endParaRPr lang="en-US" sz="2400"/>
          </a:p>
        </p:txBody>
      </p:sp>
      <p:sp>
        <p:nvSpPr>
          <p:cNvPr id="45061" name="AutoShape 5" descr="view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45062" name="Picture 6" descr="terrancedrun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05400" y="3581400"/>
            <a:ext cx="3581400" cy="2895600"/>
          </a:xfrm>
          <a:noFill/>
          <a:ln/>
        </p:spPr>
      </p:pic>
      <p:pic>
        <p:nvPicPr>
          <p:cNvPr id="45063" name="Picture 7" descr="Photo_083005_0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581400"/>
            <a:ext cx="41148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FF"/>
                </a:solidFill>
              </a:rPr>
              <a:t>Marketing &amp; Society (3)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89916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Let’s debate the “Quality” issues of the system…</a:t>
            </a:r>
          </a:p>
          <a:p>
            <a:pPr lvl="1"/>
            <a:r>
              <a:rPr lang="en-US" sz="2400"/>
              <a:t>One side…marketing hinders lifestyles</a:t>
            </a:r>
          </a:p>
          <a:p>
            <a:pPr lvl="1"/>
            <a:r>
              <a:rPr lang="en-US" sz="2400"/>
              <a:t>Resist the market! some say</a:t>
            </a:r>
          </a:p>
          <a:p>
            <a:pPr lvl="1"/>
            <a:r>
              <a:rPr lang="en-US" sz="2400"/>
              <a:t>Issues scholars or anti-business or marketing types raise…</a:t>
            </a:r>
          </a:p>
          <a:p>
            <a:pPr lvl="2"/>
            <a:r>
              <a:rPr lang="en-US"/>
              <a:t>Rich benefit vs. poor</a:t>
            </a:r>
          </a:p>
          <a:p>
            <a:pPr lvl="2"/>
            <a:r>
              <a:rPr lang="en-US"/>
              <a:t>Marketing is misleading; sometimes intentionally</a:t>
            </a:r>
          </a:p>
          <a:p>
            <a:pPr lvl="2"/>
            <a:r>
              <a:rPr lang="en-US"/>
              <a:t>Privacy is poor</a:t>
            </a:r>
          </a:p>
          <a:p>
            <a:pPr lvl="2"/>
            <a:r>
              <a:rPr lang="en-US"/>
              <a:t>Credit causes indebtedness</a:t>
            </a:r>
          </a:p>
          <a:p>
            <a:pPr lvl="2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What other of such arguments can you think of?</a:t>
            </a:r>
          </a:p>
          <a:p>
            <a:pPr>
              <a:buFontTx/>
              <a:buNone/>
            </a:pPr>
            <a:endParaRPr lang="en-US" sz="2400"/>
          </a:p>
          <a:p>
            <a:pPr lvl="1">
              <a:buFontTx/>
              <a:buNone/>
            </a:pPr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>
              <a:buFontTx/>
              <a:buNone/>
            </a:pPr>
            <a:endParaRPr lang="en-US" sz="2400"/>
          </a:p>
        </p:txBody>
      </p:sp>
      <p:sp>
        <p:nvSpPr>
          <p:cNvPr id="47108" name="AutoShape 4" descr="view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FF"/>
                </a:solidFill>
              </a:rPr>
              <a:t>Questions about Marketing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Let’s debate the “Quality” issues of the system…</a:t>
            </a:r>
          </a:p>
          <a:p>
            <a:pPr lvl="1"/>
            <a:r>
              <a:rPr lang="en-US"/>
              <a:t>Another side…Marketing enhances our lives</a:t>
            </a:r>
          </a:p>
          <a:p>
            <a:pPr lvl="1"/>
            <a:r>
              <a:rPr lang="en-US"/>
              <a:t>Issues scholars or market proponents raise:</a:t>
            </a:r>
          </a:p>
          <a:p>
            <a:pPr lvl="2"/>
            <a:r>
              <a:rPr lang="en-US"/>
              <a:t>Connects people (American Idol, Iraqi Idol)</a:t>
            </a:r>
          </a:p>
          <a:p>
            <a:pPr lvl="2"/>
            <a:r>
              <a:rPr lang="en-US"/>
              <a:t>Innovation </a:t>
            </a:r>
          </a:p>
          <a:p>
            <a:pPr lvl="2"/>
            <a:r>
              <a:rPr lang="en-US"/>
              <a:t>Efficiency (imagine grocery shopping without brands)</a:t>
            </a:r>
          </a:p>
          <a:p>
            <a:pPr lvl="2"/>
            <a:r>
              <a:rPr lang="en-US"/>
              <a:t>Helps build relationships</a:t>
            </a:r>
          </a:p>
          <a:p>
            <a:pPr lvl="2"/>
            <a:r>
              <a:rPr lang="en-US"/>
              <a:t>Provides entertainment, escape</a:t>
            </a:r>
          </a:p>
          <a:p>
            <a:pPr lvl="2"/>
            <a:r>
              <a:rPr lang="en-US"/>
              <a:t>Enhances competition</a:t>
            </a:r>
          </a:p>
          <a:p>
            <a:pPr lvl="2"/>
            <a:r>
              <a:rPr lang="en-US"/>
              <a:t>Provides choice/individualism opportunities</a:t>
            </a:r>
          </a:p>
          <a:p>
            <a:pPr lvl="2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What other good things do you see with marketing?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FF"/>
                </a:solidFill>
              </a:rPr>
              <a:t>Summary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marketing?</a:t>
            </a:r>
          </a:p>
          <a:p>
            <a:r>
              <a:rPr lang="en-US"/>
              <a:t>Marketing management philosophies</a:t>
            </a:r>
          </a:p>
          <a:p>
            <a:r>
              <a:rPr lang="en-US"/>
              <a:t>Societal marketing</a:t>
            </a:r>
          </a:p>
          <a:p>
            <a:r>
              <a:rPr lang="en-US"/>
              <a:t>Individuals view marketing differently</a:t>
            </a:r>
          </a:p>
          <a:p>
            <a:r>
              <a:rPr lang="en-US"/>
              <a:t>Any other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FF"/>
                </a:solidFill>
              </a:rPr>
              <a:t>Objectives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Explain exactly what marketing is….</a:t>
            </a:r>
          </a:p>
          <a:p>
            <a:r>
              <a:rPr lang="en-US"/>
              <a:t>Talk about the components of marketing exchange</a:t>
            </a:r>
          </a:p>
          <a:p>
            <a:r>
              <a:rPr lang="en-US"/>
              <a:t>Review history of marketing and management philosophies</a:t>
            </a:r>
          </a:p>
          <a:p>
            <a:r>
              <a:rPr lang="en-US"/>
              <a:t>Discuss the importance of marketing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FF"/>
                </a:solidFill>
              </a:rPr>
              <a:t>Some Ideas of Marketing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791200"/>
          </a:xfrm>
        </p:spPr>
        <p:txBody>
          <a:bodyPr/>
          <a:lstStyle/>
          <a:p>
            <a:r>
              <a:rPr lang="en-US" sz="2400"/>
              <a:t>Traditional Approach</a:t>
            </a:r>
          </a:p>
          <a:p>
            <a:pPr lvl="1"/>
            <a:r>
              <a:rPr lang="en-US" sz="2400"/>
              <a:t>Selling &amp; Advertising (one part)</a:t>
            </a:r>
          </a:p>
          <a:p>
            <a:pPr lvl="1"/>
            <a:r>
              <a:rPr lang="en-US" sz="2400"/>
              <a:t>What else?</a:t>
            </a:r>
          </a:p>
          <a:p>
            <a:r>
              <a:rPr lang="en-US" sz="2400"/>
              <a:t>Customer Satisfaction</a:t>
            </a:r>
          </a:p>
          <a:p>
            <a:pPr lvl="1"/>
            <a:r>
              <a:rPr lang="en-US" sz="2400"/>
              <a:t>What do you think it means?  Are there any examples where you were really satisfied or not satisfied?</a:t>
            </a:r>
          </a:p>
          <a:p>
            <a:pPr lvl="1"/>
            <a:r>
              <a:rPr lang="en-US" sz="2400"/>
              <a:t>Examples: Nordstrom, Southwest Air</a:t>
            </a:r>
          </a:p>
          <a:p>
            <a:r>
              <a:rPr lang="en-US" sz="2400"/>
              <a:t>Marketing requires 2 or more capable parties to trade items of value.  Each party may deal with the other…either accept or reject the exchange offer</a:t>
            </a:r>
          </a:p>
          <a:p>
            <a:r>
              <a:rPr lang="en-US" sz="2400"/>
              <a:t>Marketing’s job is NOT to get rid of things produced by the firm, it is to build relationships</a:t>
            </a:r>
          </a:p>
        </p:txBody>
      </p:sp>
      <p:pic>
        <p:nvPicPr>
          <p:cNvPr id="3077" name="Picture 5" descr="Nordstrom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219200"/>
            <a:ext cx="1630363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0099FF"/>
                </a:solidFill>
              </a:rPr>
              <a:t>Southwest Airlines Reaching out to Customers</a:t>
            </a:r>
          </a:p>
        </p:txBody>
      </p:sp>
      <p:pic>
        <p:nvPicPr>
          <p:cNvPr id="24592" name="ding.mpeg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895600" y="2719388"/>
            <a:ext cx="3352800" cy="228600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119" fill="hold"/>
                                        <p:tgtEl>
                                          <p:spTgt spid="245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459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5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45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9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FF"/>
                </a:solidFill>
              </a:rPr>
              <a:t>Marketing Defined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876800"/>
          </a:xfrm>
        </p:spPr>
        <p:txBody>
          <a:bodyPr/>
          <a:lstStyle/>
          <a:p>
            <a:r>
              <a:rPr lang="en-US"/>
              <a:t>“An organizational function and a set of processes for creating, communicating, and delivering value to customers and for managing customer relationships in ways that benefit the organization and its stakeholders” (AMA)</a:t>
            </a:r>
          </a:p>
          <a:p>
            <a:r>
              <a:rPr lang="en-US"/>
              <a:t>Everything we do to get and keep a customer</a:t>
            </a:r>
          </a:p>
          <a:p>
            <a:r>
              <a:rPr lang="en-US"/>
              <a:t>Begins with the customer</a:t>
            </a:r>
          </a:p>
          <a:p>
            <a:r>
              <a:rPr lang="en-US"/>
              <a:t>Series of sales or exchanges….a relationship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0099FF"/>
                </a:solidFill>
              </a:rPr>
              <a:t>History of Marketing: Management Philosophies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609600" indent="-609600"/>
            <a:r>
              <a:rPr lang="en-US"/>
              <a:t>Evolution of marketing orientations:</a:t>
            </a:r>
          </a:p>
          <a:p>
            <a:pPr marL="1371600" lvl="2" indent="-457200">
              <a:buFontTx/>
              <a:buAutoNum type="arabicPeriod"/>
            </a:pPr>
            <a:r>
              <a:rPr lang="en-US"/>
              <a:t>Simple trade orientation (trading of simple goods)</a:t>
            </a:r>
          </a:p>
          <a:p>
            <a:pPr marL="1371600" lvl="2" indent="-457200">
              <a:buFontTx/>
              <a:buAutoNum type="arabicPeriod"/>
            </a:pPr>
            <a:r>
              <a:rPr lang="en-US"/>
              <a:t>Production orientation (Industrial evolution)</a:t>
            </a:r>
          </a:p>
          <a:p>
            <a:pPr marL="1371600" lvl="2" indent="-457200">
              <a:buFontTx/>
              <a:buAutoNum type="arabicPeriod"/>
            </a:pPr>
            <a:r>
              <a:rPr lang="en-US"/>
              <a:t>Sales orientation (emphasis on selling because of competition)</a:t>
            </a:r>
          </a:p>
          <a:p>
            <a:pPr marL="1371600" lvl="2" indent="-457200">
              <a:buFontTx/>
              <a:buAutoNum type="arabicPeriod"/>
            </a:pPr>
            <a:r>
              <a:rPr lang="en-US"/>
              <a:t>Marketing department orientation (when all marketing activities are under the control of one department)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71600" lvl="2" indent="-457200">
              <a:buFontTx/>
              <a:buAutoNum type="arabicPeriod"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Marketing company orientation</a:t>
            </a:r>
            <a:r>
              <a:rPr lang="en-US"/>
              <a:t> (involves short and long run planning) </a:t>
            </a:r>
          </a:p>
          <a:p>
            <a:pPr marL="1371600" lvl="2" indent="-457200">
              <a:buFontTx/>
              <a:buNone/>
            </a:pPr>
            <a:r>
              <a:rPr lang="en-US"/>
              <a:t>~Apple, Nike, Coke, BMW, VW, Wynn, Palms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FF"/>
                </a:solidFill>
              </a:rPr>
              <a:t>Importance of Marketing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Everyone needs it! (politicians, churches, resumes)</a:t>
            </a:r>
          </a:p>
          <a:p>
            <a:pPr>
              <a:lnSpc>
                <a:spcPct val="90000"/>
              </a:lnSpc>
            </a:pPr>
            <a:r>
              <a:rPr lang="en-US" sz="2800"/>
              <a:t>What if marketing (e.g., ads, brands) did not exist? How would your life be different in these ways?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Your favorite (and not so favorite) local and global businesses that you depend on? (my crackberry…)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Your shopping?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Your events/social life?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Your education in this (fabulous) class?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Your career?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Your every day life?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…what if we lived like Thoreau’s character in </a:t>
            </a:r>
            <a:r>
              <a:rPr lang="en-US" sz="2400" i="1"/>
              <a:t>Walden Pond</a:t>
            </a:r>
            <a:r>
              <a:rPr lang="en-US" sz="2400"/>
              <a:t>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FF"/>
                </a:solidFill>
              </a:rPr>
              <a:t>Marketing &amp; Society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410200"/>
          </a:xfrm>
        </p:spPr>
        <p:txBody>
          <a:bodyPr/>
          <a:lstStyle/>
          <a:p>
            <a:r>
              <a:rPr lang="en-US" sz="2600" b="1"/>
              <a:t>Macro-Marketing:</a:t>
            </a:r>
            <a:r>
              <a:rPr lang="en-US" sz="2600"/>
              <a:t> </a:t>
            </a:r>
          </a:p>
          <a:p>
            <a:pPr>
              <a:buFontTx/>
              <a:buNone/>
            </a:pPr>
            <a:r>
              <a:rPr lang="en-US" sz="2600"/>
              <a:t>     directing flow of goods/services to us in a way that…</a:t>
            </a:r>
          </a:p>
          <a:p>
            <a:pPr lvl="1"/>
            <a:r>
              <a:rPr lang="en-US" sz="2600"/>
              <a:t>Accomplishes a society’s objectives (whatever those may be: capitalism, democracy…easy to take for granted)</a:t>
            </a:r>
          </a:p>
          <a:p>
            <a:pPr lvl="1"/>
            <a:r>
              <a:rPr lang="en-US" sz="2600"/>
              <a:t>Trends toward market direction, not regulation (phone)</a:t>
            </a:r>
          </a:p>
          <a:p>
            <a:pPr lvl="1"/>
            <a:r>
              <a:rPr lang="en-US" sz="2600"/>
              <a:t>Sometimes we get irritated and upset with businesses and service providers, but don’t they overall they set out to make our lives better? </a:t>
            </a:r>
          </a:p>
          <a:p>
            <a:pPr lvl="1">
              <a:buFontTx/>
              <a:buNone/>
            </a:pPr>
            <a:r>
              <a:rPr lang="en-US" sz="2600"/>
              <a:t>   (if they are savvy, well-run, thinking long term)</a:t>
            </a:r>
          </a:p>
          <a:p>
            <a:pPr lvl="1"/>
            <a:r>
              <a:rPr lang="en-US" sz="2600"/>
              <a:t>Matches supply and demand (e-bay: brilliant?)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/>
          <a:lstStyle/>
          <a:p>
            <a:r>
              <a:rPr lang="en-US" sz="40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eBay…What are your experiences?</a:t>
            </a:r>
            <a:br>
              <a:rPr lang="en-US" sz="40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will this e-market shift society?</a:t>
            </a:r>
          </a:p>
        </p:txBody>
      </p:sp>
      <p:pic>
        <p:nvPicPr>
          <p:cNvPr id="26634" name="ebay.wmv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554163" y="1600200"/>
            <a:ext cx="6034087" cy="4525963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1866" fill="hold"/>
                                        <p:tgtEl>
                                          <p:spTgt spid="266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663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6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66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744</Words>
  <Application>Microsoft Office PowerPoint</Application>
  <PresentationFormat>On-screen Show (4:3)</PresentationFormat>
  <Paragraphs>114</Paragraphs>
  <Slides>14</Slides>
  <Notes>14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1 An Overview of Marketing</vt:lpstr>
      <vt:lpstr>Objectives</vt:lpstr>
      <vt:lpstr>Some Ideas of Marketing</vt:lpstr>
      <vt:lpstr>Southwest Airlines Reaching out to Customers</vt:lpstr>
      <vt:lpstr>Marketing Defined</vt:lpstr>
      <vt:lpstr>History of Marketing: Management Philosophies</vt:lpstr>
      <vt:lpstr>Importance of Marketing</vt:lpstr>
      <vt:lpstr>Marketing &amp; Society (1)</vt:lpstr>
      <vt:lpstr>eBay…What are your experiences? How will this e-market shift society?</vt:lpstr>
      <vt:lpstr>Marketing &amp; Society (2)</vt:lpstr>
      <vt:lpstr>Marketing &amp; Society (3)</vt:lpstr>
      <vt:lpstr>Marketing &amp; Society (3)</vt:lpstr>
      <vt:lpstr>Questions about Marketing</vt:lpstr>
      <vt:lpstr>Summary</vt:lpstr>
    </vt:vector>
  </TitlesOfParts>
  <Company>UNLV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Marketing</dc:title>
  <dc:creator>Marketing GAs</dc:creator>
  <cp:lastModifiedBy>College of Business</cp:lastModifiedBy>
  <cp:revision>38</cp:revision>
  <dcterms:created xsi:type="dcterms:W3CDTF">2006-08-24T21:27:27Z</dcterms:created>
  <dcterms:modified xsi:type="dcterms:W3CDTF">2011-01-28T21:11:59Z</dcterms:modified>
</cp:coreProperties>
</file>