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3"/>
  </p:notesMasterIdLst>
  <p:handoutMasterIdLst>
    <p:handoutMasterId r:id="rId114"/>
  </p:handoutMasterIdLst>
  <p:sldIdLst>
    <p:sldId id="256" r:id="rId2"/>
    <p:sldId id="415" r:id="rId3"/>
    <p:sldId id="257" r:id="rId4"/>
    <p:sldId id="258" r:id="rId5"/>
    <p:sldId id="314" r:id="rId6"/>
    <p:sldId id="357" r:id="rId7"/>
    <p:sldId id="259" r:id="rId8"/>
    <p:sldId id="260" r:id="rId9"/>
    <p:sldId id="315" r:id="rId10"/>
    <p:sldId id="316" r:id="rId11"/>
    <p:sldId id="318" r:id="rId12"/>
    <p:sldId id="359" r:id="rId13"/>
    <p:sldId id="317" r:id="rId14"/>
    <p:sldId id="399" r:id="rId15"/>
    <p:sldId id="320" r:id="rId16"/>
    <p:sldId id="321" r:id="rId17"/>
    <p:sldId id="322" r:id="rId18"/>
    <p:sldId id="323" r:id="rId19"/>
    <p:sldId id="324" r:id="rId20"/>
    <p:sldId id="325" r:id="rId21"/>
    <p:sldId id="411" r:id="rId22"/>
    <p:sldId id="326" r:id="rId23"/>
    <p:sldId id="327" r:id="rId24"/>
    <p:sldId id="328" r:id="rId25"/>
    <p:sldId id="329" r:id="rId26"/>
    <p:sldId id="330" r:id="rId27"/>
    <p:sldId id="331" r:id="rId28"/>
    <p:sldId id="358" r:id="rId29"/>
    <p:sldId id="313" r:id="rId30"/>
    <p:sldId id="332" r:id="rId31"/>
    <p:sldId id="333" r:id="rId32"/>
    <p:sldId id="334" r:id="rId33"/>
    <p:sldId id="336" r:id="rId34"/>
    <p:sldId id="337" r:id="rId35"/>
    <p:sldId id="338" r:id="rId36"/>
    <p:sldId id="339" r:id="rId37"/>
    <p:sldId id="335" r:id="rId38"/>
    <p:sldId id="340" r:id="rId39"/>
    <p:sldId id="341" r:id="rId40"/>
    <p:sldId id="342" r:id="rId41"/>
    <p:sldId id="343" r:id="rId42"/>
    <p:sldId id="344" r:id="rId43"/>
    <p:sldId id="345" r:id="rId44"/>
    <p:sldId id="346" r:id="rId45"/>
    <p:sldId id="347" r:id="rId46"/>
    <p:sldId id="348" r:id="rId47"/>
    <p:sldId id="349" r:id="rId48"/>
    <p:sldId id="350" r:id="rId49"/>
    <p:sldId id="351" r:id="rId50"/>
    <p:sldId id="352" r:id="rId51"/>
    <p:sldId id="353" r:id="rId52"/>
    <p:sldId id="354" r:id="rId53"/>
    <p:sldId id="355" r:id="rId54"/>
    <p:sldId id="356" r:id="rId55"/>
    <p:sldId id="410" r:id="rId56"/>
    <p:sldId id="360" r:id="rId57"/>
    <p:sldId id="262" r:id="rId58"/>
    <p:sldId id="373" r:id="rId59"/>
    <p:sldId id="402" r:id="rId60"/>
    <p:sldId id="375" r:id="rId61"/>
    <p:sldId id="401" r:id="rId62"/>
    <p:sldId id="374" r:id="rId63"/>
    <p:sldId id="412" r:id="rId64"/>
    <p:sldId id="376" r:id="rId65"/>
    <p:sldId id="413" r:id="rId66"/>
    <p:sldId id="361" r:id="rId67"/>
    <p:sldId id="261" r:id="rId68"/>
    <p:sldId id="382" r:id="rId69"/>
    <p:sldId id="377" r:id="rId70"/>
    <p:sldId id="403" r:id="rId71"/>
    <p:sldId id="414" r:id="rId72"/>
    <p:sldId id="378" r:id="rId73"/>
    <p:sldId id="379" r:id="rId74"/>
    <p:sldId id="381" r:id="rId75"/>
    <p:sldId id="380" r:id="rId76"/>
    <p:sldId id="363" r:id="rId77"/>
    <p:sldId id="263" r:id="rId78"/>
    <p:sldId id="383" r:id="rId79"/>
    <p:sldId id="364" r:id="rId80"/>
    <p:sldId id="384" r:id="rId81"/>
    <p:sldId id="385" r:id="rId82"/>
    <p:sldId id="386" r:id="rId83"/>
    <p:sldId id="387" r:id="rId84"/>
    <p:sldId id="367" r:id="rId85"/>
    <p:sldId id="266" r:id="rId86"/>
    <p:sldId id="389" r:id="rId87"/>
    <p:sldId id="405" r:id="rId88"/>
    <p:sldId id="400" r:id="rId89"/>
    <p:sldId id="404" r:id="rId90"/>
    <p:sldId id="365" r:id="rId91"/>
    <p:sldId id="264" r:id="rId92"/>
    <p:sldId id="391" r:id="rId93"/>
    <p:sldId id="392" r:id="rId94"/>
    <p:sldId id="393" r:id="rId95"/>
    <p:sldId id="395" r:id="rId96"/>
    <p:sldId id="366" r:id="rId97"/>
    <p:sldId id="265" r:id="rId98"/>
    <p:sldId id="388" r:id="rId99"/>
    <p:sldId id="390" r:id="rId100"/>
    <p:sldId id="368" r:id="rId101"/>
    <p:sldId id="267" r:id="rId102"/>
    <p:sldId id="372" r:id="rId103"/>
    <p:sldId id="396" r:id="rId104"/>
    <p:sldId id="406" r:id="rId105"/>
    <p:sldId id="407" r:id="rId106"/>
    <p:sldId id="369" r:id="rId107"/>
    <p:sldId id="269" r:id="rId108"/>
    <p:sldId id="371" r:id="rId109"/>
    <p:sldId id="270" r:id="rId110"/>
    <p:sldId id="397" r:id="rId111"/>
    <p:sldId id="398" r:id="rId112"/>
  </p:sldIdLst>
  <p:sldSz cx="9144000" cy="6858000" type="letter"/>
  <p:notesSz cx="6858000" cy="9144000"/>
  <p:defaultTextStyle>
    <a:defPPr>
      <a:defRPr lang="en-US"/>
    </a:defPPr>
    <a:lvl1pPr algn="ctr" rtl="0" eaLnBrk="0" fontAlgn="base" hangingPunct="0">
      <a:spcBef>
        <a:spcPct val="0"/>
      </a:spcBef>
      <a:spcAft>
        <a:spcPct val="0"/>
      </a:spcAft>
      <a:defRPr b="1" kern="1200">
        <a:solidFill>
          <a:schemeClr val="tx1"/>
        </a:solidFill>
        <a:latin typeface="Arial" charset="0"/>
        <a:ea typeface="+mn-ea"/>
        <a:cs typeface="+mn-cs"/>
      </a:defRPr>
    </a:lvl1pPr>
    <a:lvl2pPr marL="457200" algn="ctr" rtl="0" eaLnBrk="0" fontAlgn="base" hangingPunct="0">
      <a:spcBef>
        <a:spcPct val="0"/>
      </a:spcBef>
      <a:spcAft>
        <a:spcPct val="0"/>
      </a:spcAft>
      <a:defRPr b="1" kern="1200">
        <a:solidFill>
          <a:schemeClr val="tx1"/>
        </a:solidFill>
        <a:latin typeface="Arial" charset="0"/>
        <a:ea typeface="+mn-ea"/>
        <a:cs typeface="+mn-cs"/>
      </a:defRPr>
    </a:lvl2pPr>
    <a:lvl3pPr marL="914400" algn="ctr" rtl="0" eaLnBrk="0" fontAlgn="base" hangingPunct="0">
      <a:spcBef>
        <a:spcPct val="0"/>
      </a:spcBef>
      <a:spcAft>
        <a:spcPct val="0"/>
      </a:spcAft>
      <a:defRPr b="1" kern="1200">
        <a:solidFill>
          <a:schemeClr val="tx1"/>
        </a:solidFill>
        <a:latin typeface="Arial" charset="0"/>
        <a:ea typeface="+mn-ea"/>
        <a:cs typeface="+mn-cs"/>
      </a:defRPr>
    </a:lvl3pPr>
    <a:lvl4pPr marL="1371600" algn="ctr" rtl="0" eaLnBrk="0" fontAlgn="base" hangingPunct="0">
      <a:spcBef>
        <a:spcPct val="0"/>
      </a:spcBef>
      <a:spcAft>
        <a:spcPct val="0"/>
      </a:spcAft>
      <a:defRPr b="1" kern="1200">
        <a:solidFill>
          <a:schemeClr val="tx1"/>
        </a:solidFill>
        <a:latin typeface="Arial" charset="0"/>
        <a:ea typeface="+mn-ea"/>
        <a:cs typeface="+mn-cs"/>
      </a:defRPr>
    </a:lvl4pPr>
    <a:lvl5pPr marL="1828800" algn="ctr"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CC9900"/>
    <a:srgbClr val="4917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autoAdjust="0"/>
  </p:normalViewPr>
  <p:slideViewPr>
    <p:cSldViewPr>
      <p:cViewPr varScale="1">
        <p:scale>
          <a:sx n="107" d="100"/>
          <a:sy n="107" d="100"/>
        </p:scale>
        <p:origin x="-90" y="-16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72" y="229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9.xml"/><Relationship Id="rId39" Type="http://schemas.openxmlformats.org/officeDocument/2006/relationships/slide" Target="slides/slide42.xml"/><Relationship Id="rId21" Type="http://schemas.openxmlformats.org/officeDocument/2006/relationships/slide" Target="slides/slide23.xml"/><Relationship Id="rId34" Type="http://schemas.openxmlformats.org/officeDocument/2006/relationships/slide" Target="slides/slide37.xml"/><Relationship Id="rId42" Type="http://schemas.openxmlformats.org/officeDocument/2006/relationships/slide" Target="slides/slide45.xml"/><Relationship Id="rId47" Type="http://schemas.openxmlformats.org/officeDocument/2006/relationships/slide" Target="slides/slide50.xml"/><Relationship Id="rId50" Type="http://schemas.openxmlformats.org/officeDocument/2006/relationships/slide" Target="slides/slide53.xml"/><Relationship Id="rId55" Type="http://schemas.openxmlformats.org/officeDocument/2006/relationships/slide" Target="slides/slide68.xml"/><Relationship Id="rId63" Type="http://schemas.openxmlformats.org/officeDocument/2006/relationships/slide" Target="slides/slide91.xml"/><Relationship Id="rId68" Type="http://schemas.openxmlformats.org/officeDocument/2006/relationships/slide" Target="slides/slide96.xml"/><Relationship Id="rId76" Type="http://schemas.openxmlformats.org/officeDocument/2006/relationships/slide" Target="slides/slide110.xml"/><Relationship Id="rId7" Type="http://schemas.openxmlformats.org/officeDocument/2006/relationships/slide" Target="slides/slide7.xml"/><Relationship Id="rId71" Type="http://schemas.openxmlformats.org/officeDocument/2006/relationships/slide" Target="slides/slide99.xml"/><Relationship Id="rId2" Type="http://schemas.openxmlformats.org/officeDocument/2006/relationships/slide" Target="slides/slide2.xml"/><Relationship Id="rId16" Type="http://schemas.openxmlformats.org/officeDocument/2006/relationships/slide" Target="slides/slide17.xml"/><Relationship Id="rId29" Type="http://schemas.openxmlformats.org/officeDocument/2006/relationships/slide" Target="slides/slide32.xml"/><Relationship Id="rId11" Type="http://schemas.openxmlformats.org/officeDocument/2006/relationships/slide" Target="slides/slide11.xml"/><Relationship Id="rId24" Type="http://schemas.openxmlformats.org/officeDocument/2006/relationships/slide" Target="slides/slide26.xml"/><Relationship Id="rId32" Type="http://schemas.openxmlformats.org/officeDocument/2006/relationships/slide" Target="slides/slide35.xml"/><Relationship Id="rId37" Type="http://schemas.openxmlformats.org/officeDocument/2006/relationships/slide" Target="slides/slide40.xml"/><Relationship Id="rId40" Type="http://schemas.openxmlformats.org/officeDocument/2006/relationships/slide" Target="slides/slide43.xml"/><Relationship Id="rId45" Type="http://schemas.openxmlformats.org/officeDocument/2006/relationships/slide" Target="slides/slide48.xml"/><Relationship Id="rId53" Type="http://schemas.openxmlformats.org/officeDocument/2006/relationships/slide" Target="slides/slide57.xml"/><Relationship Id="rId58" Type="http://schemas.openxmlformats.org/officeDocument/2006/relationships/slide" Target="slides/slide79.xml"/><Relationship Id="rId66" Type="http://schemas.openxmlformats.org/officeDocument/2006/relationships/slide" Target="slides/slide94.xml"/><Relationship Id="rId74" Type="http://schemas.openxmlformats.org/officeDocument/2006/relationships/slide" Target="slides/slide107.xml"/><Relationship Id="rId5" Type="http://schemas.openxmlformats.org/officeDocument/2006/relationships/slide" Target="slides/slide5.xml"/><Relationship Id="rId15" Type="http://schemas.openxmlformats.org/officeDocument/2006/relationships/slide" Target="slides/slide16.xml"/><Relationship Id="rId23" Type="http://schemas.openxmlformats.org/officeDocument/2006/relationships/slide" Target="slides/slide25.xml"/><Relationship Id="rId28" Type="http://schemas.openxmlformats.org/officeDocument/2006/relationships/slide" Target="slides/slide31.xml"/><Relationship Id="rId36" Type="http://schemas.openxmlformats.org/officeDocument/2006/relationships/slide" Target="slides/slide39.xml"/><Relationship Id="rId49" Type="http://schemas.openxmlformats.org/officeDocument/2006/relationships/slide" Target="slides/slide52.xml"/><Relationship Id="rId57" Type="http://schemas.openxmlformats.org/officeDocument/2006/relationships/slide" Target="slides/slide77.xml"/><Relationship Id="rId61" Type="http://schemas.openxmlformats.org/officeDocument/2006/relationships/slide" Target="slides/slide88.xml"/><Relationship Id="rId10" Type="http://schemas.openxmlformats.org/officeDocument/2006/relationships/slide" Target="slides/slide10.xml"/><Relationship Id="rId19" Type="http://schemas.openxmlformats.org/officeDocument/2006/relationships/slide" Target="slides/slide20.xml"/><Relationship Id="rId31" Type="http://schemas.openxmlformats.org/officeDocument/2006/relationships/slide" Target="slides/slide34.xml"/><Relationship Id="rId44" Type="http://schemas.openxmlformats.org/officeDocument/2006/relationships/slide" Target="slides/slide47.xml"/><Relationship Id="rId52" Type="http://schemas.openxmlformats.org/officeDocument/2006/relationships/slide" Target="slides/slide56.xml"/><Relationship Id="rId60" Type="http://schemas.openxmlformats.org/officeDocument/2006/relationships/slide" Target="slides/slide86.xml"/><Relationship Id="rId65" Type="http://schemas.openxmlformats.org/officeDocument/2006/relationships/slide" Target="slides/slide93.xml"/><Relationship Id="rId73" Type="http://schemas.openxmlformats.org/officeDocument/2006/relationships/slide" Target="slides/slide103.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5.xml"/><Relationship Id="rId22" Type="http://schemas.openxmlformats.org/officeDocument/2006/relationships/slide" Target="slides/slide24.xml"/><Relationship Id="rId27" Type="http://schemas.openxmlformats.org/officeDocument/2006/relationships/slide" Target="slides/slide30.xml"/><Relationship Id="rId30" Type="http://schemas.openxmlformats.org/officeDocument/2006/relationships/slide" Target="slides/slide33.xml"/><Relationship Id="rId35" Type="http://schemas.openxmlformats.org/officeDocument/2006/relationships/slide" Target="slides/slide38.xml"/><Relationship Id="rId43" Type="http://schemas.openxmlformats.org/officeDocument/2006/relationships/slide" Target="slides/slide46.xml"/><Relationship Id="rId48" Type="http://schemas.openxmlformats.org/officeDocument/2006/relationships/slide" Target="slides/slide51.xml"/><Relationship Id="rId56" Type="http://schemas.openxmlformats.org/officeDocument/2006/relationships/slide" Target="slides/slide69.xml"/><Relationship Id="rId64" Type="http://schemas.openxmlformats.org/officeDocument/2006/relationships/slide" Target="slides/slide92.xml"/><Relationship Id="rId69" Type="http://schemas.openxmlformats.org/officeDocument/2006/relationships/slide" Target="slides/slide97.xml"/><Relationship Id="rId77" Type="http://schemas.openxmlformats.org/officeDocument/2006/relationships/slide" Target="slides/slide111.xml"/><Relationship Id="rId8" Type="http://schemas.openxmlformats.org/officeDocument/2006/relationships/slide" Target="slides/slide8.xml"/><Relationship Id="rId51" Type="http://schemas.openxmlformats.org/officeDocument/2006/relationships/slide" Target="slides/slide54.xml"/><Relationship Id="rId72" Type="http://schemas.openxmlformats.org/officeDocument/2006/relationships/slide" Target="slides/slide101.xml"/><Relationship Id="rId3" Type="http://schemas.openxmlformats.org/officeDocument/2006/relationships/slide" Target="slides/slide3.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7.xml"/><Relationship Id="rId33" Type="http://schemas.openxmlformats.org/officeDocument/2006/relationships/slide" Target="slides/slide36.xml"/><Relationship Id="rId38" Type="http://schemas.openxmlformats.org/officeDocument/2006/relationships/slide" Target="slides/slide41.xml"/><Relationship Id="rId46" Type="http://schemas.openxmlformats.org/officeDocument/2006/relationships/slide" Target="slides/slide49.xml"/><Relationship Id="rId59" Type="http://schemas.openxmlformats.org/officeDocument/2006/relationships/slide" Target="slides/slide85.xml"/><Relationship Id="rId67" Type="http://schemas.openxmlformats.org/officeDocument/2006/relationships/slide" Target="slides/slide95.xml"/><Relationship Id="rId20" Type="http://schemas.openxmlformats.org/officeDocument/2006/relationships/slide" Target="slides/slide22.xml"/><Relationship Id="rId41" Type="http://schemas.openxmlformats.org/officeDocument/2006/relationships/slide" Target="slides/slide44.xml"/><Relationship Id="rId54" Type="http://schemas.openxmlformats.org/officeDocument/2006/relationships/slide" Target="slides/slide67.xml"/><Relationship Id="rId62" Type="http://schemas.openxmlformats.org/officeDocument/2006/relationships/slide" Target="slides/slide90.xml"/><Relationship Id="rId70" Type="http://schemas.openxmlformats.org/officeDocument/2006/relationships/slide" Target="slides/slide98.xml"/><Relationship Id="rId75" Type="http://schemas.openxmlformats.org/officeDocument/2006/relationships/slide" Target="slides/slide109.xml"/><Relationship Id="rId1" Type="http://schemas.openxmlformats.org/officeDocument/2006/relationships/slide" Target="slides/slide1.xml"/><Relationship Id="rId6"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Line 2"/>
          <p:cNvSpPr>
            <a:spLocks noChangeShapeType="1"/>
          </p:cNvSpPr>
          <p:nvPr/>
        </p:nvSpPr>
        <p:spPr bwMode="auto">
          <a:xfrm>
            <a:off x="1136650" y="8382000"/>
            <a:ext cx="4559300" cy="0"/>
          </a:xfrm>
          <a:prstGeom prst="line">
            <a:avLst/>
          </a:prstGeom>
          <a:noFill/>
          <a:ln w="12700">
            <a:solidFill>
              <a:schemeClr val="tx1"/>
            </a:solidFill>
            <a:round/>
            <a:headEnd/>
            <a:tailEnd/>
          </a:ln>
          <a:effectLst/>
        </p:spPr>
        <p:txBody>
          <a:bodyPr wrap="none" anchor="ctr"/>
          <a:lstStyle/>
          <a:p>
            <a:endParaRPr lang="en-US"/>
          </a:p>
        </p:txBody>
      </p:sp>
      <p:sp>
        <p:nvSpPr>
          <p:cNvPr id="3075" name="Line 3"/>
          <p:cNvSpPr>
            <a:spLocks noChangeShapeType="1"/>
          </p:cNvSpPr>
          <p:nvPr/>
        </p:nvSpPr>
        <p:spPr bwMode="auto">
          <a:xfrm>
            <a:off x="1123950" y="8534400"/>
            <a:ext cx="4000500" cy="0"/>
          </a:xfrm>
          <a:prstGeom prst="line">
            <a:avLst/>
          </a:prstGeom>
          <a:noFill/>
          <a:ln w="12700">
            <a:solidFill>
              <a:schemeClr val="tx1"/>
            </a:solidFill>
            <a:round/>
            <a:headEnd/>
            <a:tailEnd/>
          </a:ln>
          <a:effectLst/>
        </p:spPr>
        <p:txBody>
          <a:bodyPr wrap="none" anchor="ctr"/>
          <a:lstStyle/>
          <a:p>
            <a:endParaRPr lang="en-US"/>
          </a:p>
        </p:txBody>
      </p:sp>
      <p:sp>
        <p:nvSpPr>
          <p:cNvPr id="3076" name="Line 4"/>
          <p:cNvSpPr>
            <a:spLocks noChangeShapeType="1"/>
          </p:cNvSpPr>
          <p:nvPr/>
        </p:nvSpPr>
        <p:spPr bwMode="auto">
          <a:xfrm>
            <a:off x="1123950" y="8688388"/>
            <a:ext cx="3987800" cy="0"/>
          </a:xfrm>
          <a:prstGeom prst="line">
            <a:avLst/>
          </a:prstGeom>
          <a:noFill/>
          <a:ln w="12700">
            <a:solidFill>
              <a:schemeClr val="tx1"/>
            </a:solidFill>
            <a:round/>
            <a:headEnd/>
            <a:tailEnd/>
          </a:ln>
          <a:effectLst/>
        </p:spPr>
        <p:txBody>
          <a:bodyPr wrap="none" anchor="ctr"/>
          <a:lstStyle/>
          <a:p>
            <a:endParaRPr lang="en-US"/>
          </a:p>
        </p:txBody>
      </p:sp>
      <p:sp>
        <p:nvSpPr>
          <p:cNvPr id="3077" name="Line 5"/>
          <p:cNvSpPr>
            <a:spLocks noChangeShapeType="1"/>
          </p:cNvSpPr>
          <p:nvPr/>
        </p:nvSpPr>
        <p:spPr bwMode="auto">
          <a:xfrm>
            <a:off x="1123950" y="4394200"/>
            <a:ext cx="4597400" cy="0"/>
          </a:xfrm>
          <a:prstGeom prst="line">
            <a:avLst/>
          </a:prstGeom>
          <a:noFill/>
          <a:ln w="12700">
            <a:solidFill>
              <a:schemeClr val="tx1"/>
            </a:solidFill>
            <a:round/>
            <a:headEnd/>
            <a:tailEnd/>
          </a:ln>
          <a:effectLst/>
        </p:spPr>
        <p:txBody>
          <a:bodyPr wrap="none" anchor="ctr"/>
          <a:lstStyle/>
          <a:p>
            <a:endParaRPr lang="en-US"/>
          </a:p>
        </p:txBody>
      </p:sp>
      <p:sp>
        <p:nvSpPr>
          <p:cNvPr id="3078" name="Line 6"/>
          <p:cNvSpPr>
            <a:spLocks noChangeShapeType="1"/>
          </p:cNvSpPr>
          <p:nvPr/>
        </p:nvSpPr>
        <p:spPr bwMode="auto">
          <a:xfrm>
            <a:off x="1130300" y="4546600"/>
            <a:ext cx="4584700" cy="0"/>
          </a:xfrm>
          <a:prstGeom prst="line">
            <a:avLst/>
          </a:prstGeom>
          <a:noFill/>
          <a:ln w="12700">
            <a:solidFill>
              <a:schemeClr val="tx1"/>
            </a:solidFill>
            <a:round/>
            <a:headEnd/>
            <a:tailEnd/>
          </a:ln>
          <a:effectLst/>
        </p:spPr>
        <p:txBody>
          <a:bodyPr wrap="none" anchor="ctr"/>
          <a:lstStyle/>
          <a:p>
            <a:endParaRPr lang="en-US"/>
          </a:p>
        </p:txBody>
      </p:sp>
      <p:sp>
        <p:nvSpPr>
          <p:cNvPr id="3079" name="Line 7"/>
          <p:cNvSpPr>
            <a:spLocks noChangeShapeType="1"/>
          </p:cNvSpPr>
          <p:nvPr/>
        </p:nvSpPr>
        <p:spPr bwMode="auto">
          <a:xfrm>
            <a:off x="1130300" y="4699000"/>
            <a:ext cx="4584700" cy="0"/>
          </a:xfrm>
          <a:prstGeom prst="line">
            <a:avLst/>
          </a:prstGeom>
          <a:noFill/>
          <a:ln w="12700">
            <a:solidFill>
              <a:schemeClr val="tx1"/>
            </a:solidFill>
            <a:round/>
            <a:headEnd/>
            <a:tailEnd/>
          </a:ln>
          <a:effectLst/>
        </p:spPr>
        <p:txBody>
          <a:bodyPr wrap="none" anchor="ctr"/>
          <a:lstStyle/>
          <a:p>
            <a:endParaRPr lang="en-US"/>
          </a:p>
        </p:txBody>
      </p:sp>
      <p:sp>
        <p:nvSpPr>
          <p:cNvPr id="3080" name="Rectangle 8"/>
          <p:cNvSpPr>
            <a:spLocks noChangeArrowheads="1"/>
          </p:cNvSpPr>
          <p:nvPr/>
        </p:nvSpPr>
        <p:spPr bwMode="auto">
          <a:xfrm>
            <a:off x="1071563" y="8710613"/>
            <a:ext cx="2932112" cy="225425"/>
          </a:xfrm>
          <a:prstGeom prst="rect">
            <a:avLst/>
          </a:prstGeom>
          <a:noFill/>
          <a:ln w="12700">
            <a:noFill/>
            <a:miter lim="800000"/>
            <a:headEnd/>
            <a:tailEnd/>
          </a:ln>
          <a:effectLst/>
        </p:spPr>
        <p:txBody>
          <a:bodyPr wrap="none" lIns="90488" tIns="44450" rIns="90488" bIns="44450">
            <a:spAutoFit/>
          </a:bodyPr>
          <a:lstStyle/>
          <a:p>
            <a:pPr algn="l"/>
            <a:r>
              <a:rPr lang="en-US" sz="900" b="0">
                <a:solidFill>
                  <a:srgbClr val="000000"/>
                </a:solidFill>
                <a:latin typeface="Times New Roman" charset="0"/>
              </a:rPr>
              <a:t>Copyright © 2003 Christian Crumlish. All Rights Reserved.</a:t>
            </a:r>
          </a:p>
        </p:txBody>
      </p:sp>
      <p:sp>
        <p:nvSpPr>
          <p:cNvPr id="3081" name="Rectangle 9"/>
          <p:cNvSpPr>
            <a:spLocks noChangeArrowheads="1"/>
          </p:cNvSpPr>
          <p:nvPr/>
        </p:nvSpPr>
        <p:spPr bwMode="auto">
          <a:xfrm>
            <a:off x="4991100" y="7734300"/>
            <a:ext cx="25400" cy="25400"/>
          </a:xfrm>
          <a:prstGeom prst="rect">
            <a:avLst/>
          </a:prstGeom>
          <a:solidFill>
            <a:srgbClr val="FFFFFF"/>
          </a:solidFill>
          <a:ln w="12700">
            <a:noFill/>
            <a:miter lim="800000"/>
            <a:headEnd/>
            <a:tailEnd/>
          </a:ln>
          <a:effectLst/>
        </p:spPr>
        <p:txBody>
          <a:bodyPr wrap="none" anchor="ctr"/>
          <a:lstStyle/>
          <a:p>
            <a:endParaRPr lang="en-US"/>
          </a:p>
        </p:txBody>
      </p:sp>
      <p:sp>
        <p:nvSpPr>
          <p:cNvPr id="3089" name="Rectangle 17"/>
          <p:cNvSpPr>
            <a:spLocks noChangeArrowheads="1"/>
          </p:cNvSpPr>
          <p:nvPr/>
        </p:nvSpPr>
        <p:spPr bwMode="auto">
          <a:xfrm>
            <a:off x="2628900" y="4229100"/>
            <a:ext cx="6858000" cy="0"/>
          </a:xfrm>
          <a:prstGeom prst="rect">
            <a:avLst/>
          </a:prstGeom>
          <a:noFill/>
          <a:ln w="12700">
            <a:noFill/>
            <a:miter lim="800000"/>
            <a:headEnd/>
            <a:tailEnd/>
          </a:ln>
          <a:effectLst/>
        </p:spPr>
        <p:txBody>
          <a:bodyPr>
            <a:spAutoFit/>
          </a:bodyPr>
          <a:lstStyle/>
          <a:p>
            <a:endParaRPr lang="en-US"/>
          </a:p>
        </p:txBody>
      </p:sp>
      <p:sp>
        <p:nvSpPr>
          <p:cNvPr id="3091" name="Rectangle 19"/>
          <p:cNvSpPr>
            <a:spLocks noChangeArrowheads="1"/>
          </p:cNvSpPr>
          <p:nvPr/>
        </p:nvSpPr>
        <p:spPr bwMode="auto">
          <a:xfrm>
            <a:off x="2628900" y="4229100"/>
            <a:ext cx="6858000" cy="0"/>
          </a:xfrm>
          <a:prstGeom prst="rect">
            <a:avLst/>
          </a:prstGeom>
          <a:noFill/>
          <a:ln w="12700">
            <a:noFill/>
            <a:miter lim="800000"/>
            <a:headEnd/>
            <a:tailEnd/>
          </a:ln>
          <a:effectLst/>
        </p:spPr>
        <p:txBody>
          <a:bodyPr>
            <a:spAutoFit/>
          </a:bodyPr>
          <a:lstStyle/>
          <a:p>
            <a:endParaRPr lang="en-US"/>
          </a:p>
        </p:txBody>
      </p:sp>
      <p:sp>
        <p:nvSpPr>
          <p:cNvPr id="3093" name="Rectangle 21"/>
          <p:cNvSpPr>
            <a:spLocks noChangeArrowheads="1"/>
          </p:cNvSpPr>
          <p:nvPr/>
        </p:nvSpPr>
        <p:spPr bwMode="auto">
          <a:xfrm>
            <a:off x="2628900" y="4229100"/>
            <a:ext cx="6858000" cy="0"/>
          </a:xfrm>
          <a:prstGeom prst="rect">
            <a:avLst/>
          </a:prstGeom>
          <a:noFill/>
          <a:ln w="12700">
            <a:noFill/>
            <a:miter lim="800000"/>
            <a:headEnd/>
            <a:tailEnd/>
          </a:ln>
          <a:effectLst/>
        </p:spPr>
        <p:txBody>
          <a:bodyPr>
            <a:spAutoFit/>
          </a:bodyPr>
          <a:lstStyle/>
          <a:p>
            <a:endParaRPr lang="en-US"/>
          </a:p>
        </p:txBody>
      </p:sp>
      <p:pic>
        <p:nvPicPr>
          <p:cNvPr id="3092" name="Picture 20" descr="ssf"/>
          <p:cNvPicPr>
            <a:picLocks noChangeAspect="1" noChangeArrowheads="1"/>
          </p:cNvPicPr>
          <p:nvPr/>
        </p:nvPicPr>
        <p:blipFill>
          <a:blip r:embed="rId2" cstate="print"/>
          <a:srcRect/>
          <a:stretch>
            <a:fillRect/>
          </a:stretch>
        </p:blipFill>
        <p:spPr bwMode="auto">
          <a:xfrm>
            <a:off x="5143500" y="8202613"/>
            <a:ext cx="1485900" cy="636587"/>
          </a:xfrm>
          <a:prstGeom prst="rect">
            <a:avLst/>
          </a:prstGeom>
          <a:noFill/>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141663" y="8716963"/>
            <a:ext cx="584200" cy="198437"/>
          </a:xfrm>
          <a:prstGeom prst="rect">
            <a:avLst/>
          </a:prstGeom>
          <a:noFill/>
          <a:ln w="12700">
            <a:noFill/>
            <a:miter lim="800000"/>
            <a:headEnd/>
            <a:tailEnd/>
          </a:ln>
          <a:effectLst/>
        </p:spPr>
        <p:txBody>
          <a:bodyPr wrap="none" lIns="73025" tIns="38100" rIns="73025" bIns="38100">
            <a:spAutoFit/>
          </a:bodyPr>
          <a:lstStyle/>
          <a:p>
            <a:pPr defTabSz="717550">
              <a:lnSpc>
                <a:spcPct val="90000"/>
              </a:lnSpc>
            </a:pPr>
            <a:r>
              <a:rPr lang="en-US" sz="900" b="0"/>
              <a:t>Page </a:t>
            </a:r>
            <a:fld id="{3CBFA6C6-2283-48F3-BF3C-4D87CFFA4741}" type="slidenum">
              <a:rPr lang="en-US" sz="900" b="0"/>
              <a:pPr defTabSz="717550">
                <a:lnSpc>
                  <a:spcPct val="90000"/>
                </a:lnSpc>
              </a:pPr>
              <a:t>‹#›</a:t>
            </a:fld>
            <a:endParaRPr lang="en-US" sz="900" b="0"/>
          </a:p>
        </p:txBody>
      </p:sp>
      <p:sp>
        <p:nvSpPr>
          <p:cNvPr id="2051" name="Rectangle 3"/>
          <p:cNvSpPr>
            <a:spLocks noChangeArrowheads="1" noTextEdit="1"/>
          </p:cNvSpPr>
          <p:nvPr>
            <p:ph type="sldImg" idx="2"/>
          </p:nvPr>
        </p:nvSpPr>
        <p:spPr bwMode="auto">
          <a:xfrm>
            <a:off x="1143000" y="687388"/>
            <a:ext cx="4572000" cy="3429000"/>
          </a:xfrm>
          <a:prstGeom prst="rect">
            <a:avLst/>
          </a:prstGeom>
          <a:noFill/>
          <a:ln w="12700">
            <a:solidFill>
              <a:schemeClr val="tx1"/>
            </a:solidFill>
            <a:miter lim="800000"/>
            <a:headEnd/>
            <a:tailEnd/>
          </a:ln>
          <a:effectLst/>
        </p:spPr>
      </p:sp>
      <p:sp>
        <p:nvSpPr>
          <p:cNvPr id="2052" name="Rectangle 4"/>
          <p:cNvSpPr>
            <a:spLocks noGrp="1" noChangeArrowheads="1"/>
          </p:cNvSpPr>
          <p:nvPr>
            <p:ph type="body" sz="quarter" idx="3"/>
          </p:nvPr>
        </p:nvSpPr>
        <p:spPr bwMode="auto">
          <a:xfrm>
            <a:off x="912813" y="4343400"/>
            <a:ext cx="5032375" cy="4113213"/>
          </a:xfrm>
          <a:prstGeom prst="rect">
            <a:avLst/>
          </a:prstGeom>
          <a:noFill/>
          <a:ln w="12700">
            <a:noFill/>
            <a:miter lim="800000"/>
            <a:headEnd/>
            <a:tailEnd/>
          </a:ln>
          <a:effectLst/>
        </p:spPr>
        <p:txBody>
          <a:bodyPr vert="horz" wrap="square" lIns="74612" tIns="38100" rIns="74612" bIns="3810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notesStyle>
    <a:lvl1pPr algn="l" defTabSz="755650" rtl="0" eaLnBrk="0" fontAlgn="base" hangingPunct="0">
      <a:lnSpc>
        <a:spcPct val="90000"/>
      </a:lnSpc>
      <a:spcBef>
        <a:spcPct val="40000"/>
      </a:spcBef>
      <a:spcAft>
        <a:spcPct val="0"/>
      </a:spcAft>
      <a:defRPr sz="900" kern="1200">
        <a:solidFill>
          <a:schemeClr val="tx1"/>
        </a:solidFill>
        <a:latin typeface="Arial" charset="0"/>
        <a:ea typeface="+mn-ea"/>
        <a:cs typeface="+mn-cs"/>
      </a:defRPr>
    </a:lvl1pPr>
    <a:lvl2pPr marL="379413" algn="l" defTabSz="755650" rtl="0" eaLnBrk="0" fontAlgn="base" hangingPunct="0">
      <a:lnSpc>
        <a:spcPct val="90000"/>
      </a:lnSpc>
      <a:spcBef>
        <a:spcPct val="40000"/>
      </a:spcBef>
      <a:spcAft>
        <a:spcPct val="0"/>
      </a:spcAft>
      <a:defRPr sz="900" kern="1200">
        <a:solidFill>
          <a:schemeClr val="tx1"/>
        </a:solidFill>
        <a:latin typeface="Arial" charset="0"/>
        <a:ea typeface="+mn-ea"/>
        <a:cs typeface="+mn-cs"/>
      </a:defRPr>
    </a:lvl2pPr>
    <a:lvl3pPr marL="755650" algn="l" defTabSz="755650" rtl="0" eaLnBrk="0" fontAlgn="base" hangingPunct="0">
      <a:lnSpc>
        <a:spcPct val="90000"/>
      </a:lnSpc>
      <a:spcBef>
        <a:spcPct val="40000"/>
      </a:spcBef>
      <a:spcAft>
        <a:spcPct val="0"/>
      </a:spcAft>
      <a:defRPr sz="900" kern="1200">
        <a:solidFill>
          <a:schemeClr val="tx1"/>
        </a:solidFill>
        <a:latin typeface="Arial" charset="0"/>
        <a:ea typeface="+mn-ea"/>
        <a:cs typeface="+mn-cs"/>
      </a:defRPr>
    </a:lvl3pPr>
    <a:lvl4pPr marL="1133475" algn="l" defTabSz="755650" rtl="0" eaLnBrk="0" fontAlgn="base" hangingPunct="0">
      <a:lnSpc>
        <a:spcPct val="90000"/>
      </a:lnSpc>
      <a:spcBef>
        <a:spcPct val="40000"/>
      </a:spcBef>
      <a:spcAft>
        <a:spcPct val="0"/>
      </a:spcAft>
      <a:defRPr sz="900" kern="1200">
        <a:solidFill>
          <a:schemeClr val="tx1"/>
        </a:solidFill>
        <a:latin typeface="Arial" charset="0"/>
        <a:ea typeface="+mn-ea"/>
        <a:cs typeface="+mn-cs"/>
      </a:defRPr>
    </a:lvl4pPr>
    <a:lvl5pPr marL="1512888" algn="l" defTabSz="755650" rtl="0" eaLnBrk="0" fontAlgn="base" hangingPunct="0">
      <a:lnSpc>
        <a:spcPct val="90000"/>
      </a:lnSpc>
      <a:spcBef>
        <a:spcPct val="40000"/>
      </a:spcBef>
      <a:spcAft>
        <a:spcPct val="0"/>
      </a:spcAft>
      <a:defRPr sz="9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ln/>
        </p:spPr>
        <p:txBody>
          <a:bodyPr/>
          <a:lstStyle/>
          <a:p>
            <a:endParaRPr lang="en-US"/>
          </a:p>
        </p:txBody>
      </p:sp>
      <p:sp>
        <p:nvSpPr>
          <p:cNvPr id="5123" name="Rectangle 3"/>
          <p:cNvSpPr>
            <a:spLocks noChangeArrowheads="1" noTextEdit="1"/>
          </p:cNvSpPr>
          <p:nvPr>
            <p:ph type="sldImg"/>
          </p:nvPr>
        </p:nvSpPr>
        <p:spPr>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ChangeArrowheads="1" noTextEdit="1"/>
          </p:cNvSpPr>
          <p:nvPr>
            <p:ph type="sldImg"/>
          </p:nvPr>
        </p:nvSpPr>
        <p:spPr>
          <a:ln/>
        </p:spPr>
      </p:sp>
      <p:sp>
        <p:nvSpPr>
          <p:cNvPr id="302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ChangeArrowheads="1" noTextEdit="1"/>
          </p:cNvSpPr>
          <p:nvPr>
            <p:ph type="sldImg"/>
          </p:nvPr>
        </p:nvSpPr>
        <p:spPr>
          <a:ln/>
        </p:spPr>
      </p:sp>
      <p:sp>
        <p:nvSpPr>
          <p:cNvPr id="305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ChangeArrowheads="1" noTextEdit="1"/>
          </p:cNvSpPr>
          <p:nvPr>
            <p:ph type="sldImg"/>
          </p:nvPr>
        </p:nvSpPr>
        <p:spPr>
          <a:ln/>
        </p:spPr>
      </p:sp>
      <p:sp>
        <p:nvSpPr>
          <p:cNvPr id="306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ChangeArrowheads="1" noTextEdit="1"/>
          </p:cNvSpPr>
          <p:nvPr>
            <p:ph type="sldImg"/>
          </p:nvPr>
        </p:nvSpPr>
        <p:spPr>
          <a:ln/>
        </p:spPr>
      </p:sp>
      <p:sp>
        <p:nvSpPr>
          <p:cNvPr id="307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ChangeArrowheads="1" noTextEdit="1"/>
          </p:cNvSpPr>
          <p:nvPr>
            <p:ph type="sldImg"/>
          </p:nvPr>
        </p:nvSpPr>
        <p:spPr>
          <a:ln/>
        </p:spPr>
      </p:sp>
      <p:sp>
        <p:nvSpPr>
          <p:cNvPr id="308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body" idx="1"/>
          </p:nvPr>
        </p:nvSpPr>
        <p:spPr>
          <a:ln/>
        </p:spPr>
        <p:txBody>
          <a:bodyPr/>
          <a:lstStyle/>
          <a:p>
            <a:endParaRPr lang="en-US"/>
          </a:p>
        </p:txBody>
      </p:sp>
      <p:sp>
        <p:nvSpPr>
          <p:cNvPr id="310275" name="Rectangle 3"/>
          <p:cNvSpPr>
            <a:spLocks noChangeArrowheads="1" noTextEdit="1"/>
          </p:cNvSpPr>
          <p:nvPr>
            <p:ph type="sldImg"/>
          </p:nvPr>
        </p:nvSpPr>
        <p:spPr>
          <a:ln cap="fla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ln/>
        </p:spPr>
        <p:txBody>
          <a:bodyPr/>
          <a:lstStyle/>
          <a:p>
            <a:endParaRPr lang="en-US"/>
          </a:p>
        </p:txBody>
      </p:sp>
      <p:sp>
        <p:nvSpPr>
          <p:cNvPr id="7171" name="Rectangle 3"/>
          <p:cNvSpPr>
            <a:spLocks noChangeArrowheads="1" noTextEdit="1"/>
          </p:cNvSpPr>
          <p:nvPr>
            <p:ph type="sldImg"/>
          </p:nvPr>
        </p:nvSpPr>
        <p:spPr>
          <a:ln cap="flat"/>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ChangeArrowheads="1" noTextEdit="1"/>
          </p:cNvSpPr>
          <p:nvPr>
            <p:ph type="sldImg"/>
          </p:nvPr>
        </p:nvSpPr>
        <p:spPr>
          <a:ln/>
        </p:spPr>
      </p:sp>
      <p:sp>
        <p:nvSpPr>
          <p:cNvPr id="274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ChangeArrowheads="1" noTextEdit="1"/>
          </p:cNvSpPr>
          <p:nvPr>
            <p:ph type="sldImg"/>
          </p:nvPr>
        </p:nvSpPr>
        <p:spPr>
          <a:ln/>
        </p:spPr>
      </p:sp>
      <p:sp>
        <p:nvSpPr>
          <p:cNvPr id="279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ChangeArrowheads="1" noTextEdit="1"/>
          </p:cNvSpPr>
          <p:nvPr>
            <p:ph type="sldImg"/>
          </p:nvPr>
        </p:nvSpPr>
        <p:spPr>
          <a:ln/>
        </p:spPr>
      </p:sp>
      <p:sp>
        <p:nvSpPr>
          <p:cNvPr id="280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ChangeArrowheads="1" noTextEdit="1"/>
          </p:cNvSpPr>
          <p:nvPr>
            <p:ph type="sldImg"/>
          </p:nvPr>
        </p:nvSpPr>
        <p:spPr>
          <a:ln/>
        </p:spPr>
      </p:sp>
      <p:sp>
        <p:nvSpPr>
          <p:cNvPr id="28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ChangeArrowheads="1" noTextEdit="1"/>
          </p:cNvSpPr>
          <p:nvPr>
            <p:ph type="sldImg"/>
          </p:nvPr>
        </p:nvSpPr>
        <p:spPr>
          <a:ln/>
        </p:spPr>
      </p:sp>
      <p:sp>
        <p:nvSpPr>
          <p:cNvPr id="293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946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5946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16013" y="1371600"/>
            <a:ext cx="3379787" cy="4575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379788" cy="4575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144000" cy="5946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6013" y="1371600"/>
            <a:ext cx="3379787" cy="4575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379788" cy="4575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0"/>
            <a:ext cx="9144000" cy="1219200"/>
          </a:xfrm>
          <a:prstGeom prst="rect">
            <a:avLst/>
          </a:prstGeom>
          <a:solidFill>
            <a:srgbClr val="339966">
              <a:alpha val="96001"/>
            </a:srgbClr>
          </a:solidFill>
          <a:ln w="0">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1116013" y="1371600"/>
            <a:ext cx="6911975" cy="457517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title"/>
          </p:nvPr>
        </p:nvSpPr>
        <p:spPr bwMode="auto">
          <a:xfrm>
            <a:off x="0" y="0"/>
            <a:ext cx="9144000" cy="12192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9" name="Rectangle 5"/>
          <p:cNvSpPr>
            <a:spLocks noChangeArrowheads="1"/>
          </p:cNvSpPr>
          <p:nvPr/>
        </p:nvSpPr>
        <p:spPr bwMode="auto">
          <a:xfrm>
            <a:off x="8594725" y="6577013"/>
            <a:ext cx="396875" cy="301625"/>
          </a:xfrm>
          <a:prstGeom prst="rect">
            <a:avLst/>
          </a:prstGeom>
          <a:noFill/>
          <a:ln w="12700">
            <a:noFill/>
            <a:miter lim="800000"/>
            <a:headEnd/>
            <a:tailEnd/>
          </a:ln>
          <a:effectLst/>
        </p:spPr>
        <p:txBody>
          <a:bodyPr wrap="none" lIns="90488" tIns="44450" rIns="90488" bIns="44450">
            <a:spAutoFit/>
          </a:bodyPr>
          <a:lstStyle/>
          <a:p>
            <a:pPr algn="l" defTabSz="917575"/>
            <a:fld id="{5492F865-C3DC-4C73-96A6-C115DDCC91E8}" type="slidenum">
              <a:rPr lang="en-US" sz="1400"/>
              <a:pPr algn="l" defTabSz="917575"/>
              <a:t>‹#›</a:t>
            </a:fld>
            <a:endParaRPr lang="en-US" sz="1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7575" rtl="0" eaLnBrk="0" fontAlgn="base" hangingPunct="0">
        <a:lnSpc>
          <a:spcPct val="90000"/>
        </a:lnSpc>
        <a:spcBef>
          <a:spcPct val="0"/>
        </a:spcBef>
        <a:spcAft>
          <a:spcPct val="0"/>
        </a:spcAft>
        <a:defRPr sz="4000" b="1">
          <a:solidFill>
            <a:schemeClr val="bg1"/>
          </a:solidFill>
          <a:latin typeface="+mj-lt"/>
          <a:ea typeface="+mj-ea"/>
          <a:cs typeface="+mj-cs"/>
        </a:defRPr>
      </a:lvl1pPr>
      <a:lvl2pPr algn="ctr" defTabSz="917575" rtl="0" eaLnBrk="0" fontAlgn="base" hangingPunct="0">
        <a:lnSpc>
          <a:spcPct val="90000"/>
        </a:lnSpc>
        <a:spcBef>
          <a:spcPct val="0"/>
        </a:spcBef>
        <a:spcAft>
          <a:spcPct val="0"/>
        </a:spcAft>
        <a:defRPr sz="4000" b="1">
          <a:solidFill>
            <a:schemeClr val="bg1"/>
          </a:solidFill>
          <a:latin typeface="Trebuchet MS" pitchFamily="34" charset="0"/>
        </a:defRPr>
      </a:lvl2pPr>
      <a:lvl3pPr algn="ctr" defTabSz="917575" rtl="0" eaLnBrk="0" fontAlgn="base" hangingPunct="0">
        <a:lnSpc>
          <a:spcPct val="90000"/>
        </a:lnSpc>
        <a:spcBef>
          <a:spcPct val="0"/>
        </a:spcBef>
        <a:spcAft>
          <a:spcPct val="0"/>
        </a:spcAft>
        <a:defRPr sz="4000" b="1">
          <a:solidFill>
            <a:schemeClr val="bg1"/>
          </a:solidFill>
          <a:latin typeface="Trebuchet MS" pitchFamily="34" charset="0"/>
        </a:defRPr>
      </a:lvl3pPr>
      <a:lvl4pPr algn="ctr" defTabSz="917575" rtl="0" eaLnBrk="0" fontAlgn="base" hangingPunct="0">
        <a:lnSpc>
          <a:spcPct val="90000"/>
        </a:lnSpc>
        <a:spcBef>
          <a:spcPct val="0"/>
        </a:spcBef>
        <a:spcAft>
          <a:spcPct val="0"/>
        </a:spcAft>
        <a:defRPr sz="4000" b="1">
          <a:solidFill>
            <a:schemeClr val="bg1"/>
          </a:solidFill>
          <a:latin typeface="Trebuchet MS" pitchFamily="34" charset="0"/>
        </a:defRPr>
      </a:lvl4pPr>
      <a:lvl5pPr algn="ctr" defTabSz="917575" rtl="0" eaLnBrk="0" fontAlgn="base" hangingPunct="0">
        <a:lnSpc>
          <a:spcPct val="90000"/>
        </a:lnSpc>
        <a:spcBef>
          <a:spcPct val="0"/>
        </a:spcBef>
        <a:spcAft>
          <a:spcPct val="0"/>
        </a:spcAft>
        <a:defRPr sz="4000" b="1">
          <a:solidFill>
            <a:schemeClr val="bg1"/>
          </a:solidFill>
          <a:latin typeface="Trebuchet MS" pitchFamily="34" charset="0"/>
        </a:defRPr>
      </a:lvl5pPr>
      <a:lvl6pPr marL="457200" algn="ctr" defTabSz="917575" rtl="0" eaLnBrk="0" fontAlgn="base" hangingPunct="0">
        <a:lnSpc>
          <a:spcPct val="90000"/>
        </a:lnSpc>
        <a:spcBef>
          <a:spcPct val="0"/>
        </a:spcBef>
        <a:spcAft>
          <a:spcPct val="0"/>
        </a:spcAft>
        <a:defRPr sz="4000" b="1">
          <a:solidFill>
            <a:schemeClr val="bg1"/>
          </a:solidFill>
          <a:latin typeface="Trebuchet MS" pitchFamily="34" charset="0"/>
        </a:defRPr>
      </a:lvl6pPr>
      <a:lvl7pPr marL="914400" algn="ctr" defTabSz="917575" rtl="0" eaLnBrk="0" fontAlgn="base" hangingPunct="0">
        <a:lnSpc>
          <a:spcPct val="90000"/>
        </a:lnSpc>
        <a:spcBef>
          <a:spcPct val="0"/>
        </a:spcBef>
        <a:spcAft>
          <a:spcPct val="0"/>
        </a:spcAft>
        <a:defRPr sz="4000" b="1">
          <a:solidFill>
            <a:schemeClr val="bg1"/>
          </a:solidFill>
          <a:latin typeface="Trebuchet MS" pitchFamily="34" charset="0"/>
        </a:defRPr>
      </a:lvl7pPr>
      <a:lvl8pPr marL="1371600" algn="ctr" defTabSz="917575" rtl="0" eaLnBrk="0" fontAlgn="base" hangingPunct="0">
        <a:lnSpc>
          <a:spcPct val="90000"/>
        </a:lnSpc>
        <a:spcBef>
          <a:spcPct val="0"/>
        </a:spcBef>
        <a:spcAft>
          <a:spcPct val="0"/>
        </a:spcAft>
        <a:defRPr sz="4000" b="1">
          <a:solidFill>
            <a:schemeClr val="bg1"/>
          </a:solidFill>
          <a:latin typeface="Trebuchet MS" pitchFamily="34" charset="0"/>
        </a:defRPr>
      </a:lvl8pPr>
      <a:lvl9pPr marL="1828800" algn="ctr" defTabSz="917575" rtl="0" eaLnBrk="0" fontAlgn="base" hangingPunct="0">
        <a:lnSpc>
          <a:spcPct val="90000"/>
        </a:lnSpc>
        <a:spcBef>
          <a:spcPct val="0"/>
        </a:spcBef>
        <a:spcAft>
          <a:spcPct val="0"/>
        </a:spcAft>
        <a:defRPr sz="4000" b="1">
          <a:solidFill>
            <a:schemeClr val="bg1"/>
          </a:solidFill>
          <a:latin typeface="Trebuchet MS" pitchFamily="34" charset="0"/>
        </a:defRPr>
      </a:lvl9pPr>
    </p:titleStyle>
    <p:bodyStyle>
      <a:lvl1pPr marL="285750" indent="-285750" algn="l" defTabSz="917575" rtl="0" eaLnBrk="0" fontAlgn="base" hangingPunct="0">
        <a:lnSpc>
          <a:spcPct val="90000"/>
        </a:lnSpc>
        <a:spcBef>
          <a:spcPct val="30000"/>
        </a:spcBef>
        <a:spcAft>
          <a:spcPct val="0"/>
        </a:spcAft>
        <a:buSzPct val="100000"/>
        <a:buFont typeface="Wingdings" pitchFamily="2" charset="2"/>
        <a:buChar char="ü"/>
        <a:defRPr sz="2400">
          <a:solidFill>
            <a:schemeClr val="tx1"/>
          </a:solidFill>
          <a:latin typeface="+mn-lt"/>
          <a:ea typeface="+mn-ea"/>
          <a:cs typeface="+mn-cs"/>
        </a:defRPr>
      </a:lvl1pPr>
      <a:lvl2pPr marL="687388" indent="-228600" algn="l" defTabSz="917575" rtl="0" eaLnBrk="0" fontAlgn="base" hangingPunct="0">
        <a:lnSpc>
          <a:spcPct val="90000"/>
        </a:lnSpc>
        <a:spcBef>
          <a:spcPct val="30000"/>
        </a:spcBef>
        <a:spcAft>
          <a:spcPct val="0"/>
        </a:spcAft>
        <a:buSzPct val="100000"/>
        <a:buFont typeface="Wingdings" pitchFamily="2" charset="2"/>
        <a:buChar char="Ø"/>
        <a:defRPr b="1">
          <a:solidFill>
            <a:srgbClr val="491780"/>
          </a:solidFill>
          <a:latin typeface="+mn-lt"/>
        </a:defRPr>
      </a:lvl2pPr>
      <a:lvl3pPr marL="1144588" indent="-227013" algn="l" defTabSz="917575" rtl="0" eaLnBrk="0" fontAlgn="base" hangingPunct="0">
        <a:lnSpc>
          <a:spcPct val="90000"/>
        </a:lnSpc>
        <a:spcBef>
          <a:spcPct val="30000"/>
        </a:spcBef>
        <a:spcAft>
          <a:spcPct val="0"/>
        </a:spcAft>
        <a:buSzPct val="100000"/>
        <a:buChar char="»"/>
        <a:defRPr sz="1700" b="1">
          <a:solidFill>
            <a:schemeClr val="tx1"/>
          </a:solidFill>
          <a:latin typeface="+mn-lt"/>
        </a:defRPr>
      </a:lvl3pPr>
      <a:lvl4pPr marL="1546225" indent="-171450" algn="l" defTabSz="917575" rtl="0" eaLnBrk="0" fontAlgn="base" hangingPunct="0">
        <a:lnSpc>
          <a:spcPct val="90000"/>
        </a:lnSpc>
        <a:spcBef>
          <a:spcPct val="30000"/>
        </a:spcBef>
        <a:spcAft>
          <a:spcPct val="0"/>
        </a:spcAft>
        <a:buSzPct val="100000"/>
        <a:buChar char="o"/>
        <a:defRPr sz="1400" b="1">
          <a:solidFill>
            <a:schemeClr val="tx1"/>
          </a:solidFill>
          <a:latin typeface="+mn-lt"/>
        </a:defRPr>
      </a:lvl4pPr>
      <a:lvl5pPr marL="2005013" indent="-171450" algn="l" defTabSz="917575" rtl="0" eaLnBrk="0" fontAlgn="base" hangingPunct="0">
        <a:lnSpc>
          <a:spcPct val="90000"/>
        </a:lnSpc>
        <a:spcBef>
          <a:spcPct val="30000"/>
        </a:spcBef>
        <a:spcAft>
          <a:spcPct val="0"/>
        </a:spcAft>
        <a:buSzPct val="100000"/>
        <a:buChar char="•"/>
        <a:defRPr sz="1400" b="1">
          <a:solidFill>
            <a:schemeClr val="tx1"/>
          </a:solidFill>
          <a:latin typeface="+mn-lt"/>
        </a:defRPr>
      </a:lvl5pPr>
      <a:lvl6pPr marL="2462213" indent="-171450" algn="l" defTabSz="917575" rtl="0" eaLnBrk="0" fontAlgn="base" hangingPunct="0">
        <a:lnSpc>
          <a:spcPct val="90000"/>
        </a:lnSpc>
        <a:spcBef>
          <a:spcPct val="30000"/>
        </a:spcBef>
        <a:spcAft>
          <a:spcPct val="0"/>
        </a:spcAft>
        <a:buSzPct val="100000"/>
        <a:buChar char="•"/>
        <a:defRPr sz="1400" b="1">
          <a:solidFill>
            <a:schemeClr val="tx1"/>
          </a:solidFill>
          <a:latin typeface="+mn-lt"/>
        </a:defRPr>
      </a:lvl6pPr>
      <a:lvl7pPr marL="2919413" indent="-171450" algn="l" defTabSz="917575" rtl="0" eaLnBrk="0" fontAlgn="base" hangingPunct="0">
        <a:lnSpc>
          <a:spcPct val="90000"/>
        </a:lnSpc>
        <a:spcBef>
          <a:spcPct val="30000"/>
        </a:spcBef>
        <a:spcAft>
          <a:spcPct val="0"/>
        </a:spcAft>
        <a:buSzPct val="100000"/>
        <a:buChar char="•"/>
        <a:defRPr sz="1400" b="1">
          <a:solidFill>
            <a:schemeClr val="tx1"/>
          </a:solidFill>
          <a:latin typeface="+mn-lt"/>
        </a:defRPr>
      </a:lvl7pPr>
      <a:lvl8pPr marL="3376613" indent="-171450" algn="l" defTabSz="917575" rtl="0" eaLnBrk="0" fontAlgn="base" hangingPunct="0">
        <a:lnSpc>
          <a:spcPct val="90000"/>
        </a:lnSpc>
        <a:spcBef>
          <a:spcPct val="30000"/>
        </a:spcBef>
        <a:spcAft>
          <a:spcPct val="0"/>
        </a:spcAft>
        <a:buSzPct val="100000"/>
        <a:buChar char="•"/>
        <a:defRPr sz="1400" b="1">
          <a:solidFill>
            <a:schemeClr val="tx1"/>
          </a:solidFill>
          <a:latin typeface="+mn-lt"/>
        </a:defRPr>
      </a:lvl8pPr>
      <a:lvl9pPr marL="3833813" indent="-171450" algn="l" defTabSz="917575" rtl="0" eaLnBrk="0" fontAlgn="base" hangingPunct="0">
        <a:lnSpc>
          <a:spcPct val="90000"/>
        </a:lnSpc>
        <a:spcBef>
          <a:spcPct val="30000"/>
        </a:spcBef>
        <a:spcAft>
          <a:spcPct val="0"/>
        </a:spcAft>
        <a:buSzPct val="100000"/>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hyperlink" Target="http://microdoc-news.info/" TargetMode="External"/><Relationship Id="rId3" Type="http://schemas.openxmlformats.org/officeDocument/2006/relationships/hyperlink" Target="http://blogroots.com/" TargetMode="External"/><Relationship Id="rId7" Type="http://schemas.openxmlformats.org/officeDocument/2006/relationships/hyperlink" Target="http://blogs.salon.com/0002007/" TargetMode="External"/><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hyperlink" Target="http://www.dijest.com/aka/" TargetMode="External"/><Relationship Id="rId5" Type="http://schemas.openxmlformats.org/officeDocument/2006/relationships/hyperlink" Target="http://weblogging.forpoets.org/" TargetMode="External"/><Relationship Id="rId10" Type="http://schemas.openxmlformats.org/officeDocument/2006/relationships/hyperlink" Target="http://www.plasticbag.org/files/misc/v_comm.ppt" TargetMode="External"/><Relationship Id="rId4" Type="http://schemas.openxmlformats.org/officeDocument/2006/relationships/hyperlink" Target="http://corante.com/blogging/" TargetMode="External"/><Relationship Id="rId9" Type="http://schemas.openxmlformats.org/officeDocument/2006/relationships/hyperlink" Target="http://www.plasticbag.org/"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radiofreeblogistan.com/" TargetMode="External"/><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blogger.com/"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typepad.com/t/app/" TargetMode="External"/><Relationship Id="rId5" Type="http://schemas.openxmlformats.org/officeDocument/2006/relationships/hyperlink" Target="http://path/to/mt/mt.cgi" TargetMode="External"/><Relationship Id="rId4" Type="http://schemas.openxmlformats.org/officeDocument/2006/relationships/hyperlink" Target="http://127.0.0.1:5335/"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hyperlink" Target="http://rss.lockergnome.com/)"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radiofreeblogistan.com/stories/2002/09/30/finetuningCustomGoogleSear.html"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dylan.tweney.com/weblog/000611.html"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rss.lockergnome.com/" TargetMode="External"/><Relationship Id="rId7" Type="http://schemas.openxmlformats.org/officeDocument/2006/relationships/hyperlink" Target="http://intertwingly.net/wiki/pie/FrontPage"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hyperlink" Target="http://web.resource.org/rss/1.0/spec" TargetMode="External"/><Relationship Id="rId5" Type="http://schemas.openxmlformats.org/officeDocument/2006/relationships/hyperlink" Target="http://blogs.law.harvard.edu/tech/rss" TargetMode="External"/><Relationship Id="rId4" Type="http://schemas.openxmlformats.org/officeDocument/2006/relationships/hyperlink" Target="http://feedster.com/" TargetMode="Externa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hyperlink" Target="http://daypop.com/" TargetMode="External"/><Relationship Id="rId7" Type="http://schemas.openxmlformats.org/officeDocument/2006/relationships/hyperlink" Target="http://blogosphere.us/"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hyperlink" Target="http://technorati.com/" TargetMode="External"/><Relationship Id="rId5" Type="http://schemas.openxmlformats.org/officeDocument/2006/relationships/hyperlink" Target="http://blogpop.com/" TargetMode="External"/><Relationship Id="rId4" Type="http://schemas.openxmlformats.org/officeDocument/2006/relationships/hyperlink" Target="http://blogdex.net/"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noFill/>
          <a:ln/>
        </p:spPr>
        <p:txBody>
          <a:bodyPr/>
          <a:lstStyle/>
          <a:p>
            <a:r>
              <a:rPr lang="en-US" sz="4400" b="0"/>
              <a:t>blog…blog…blog</a:t>
            </a:r>
          </a:p>
        </p:txBody>
      </p:sp>
      <p:sp>
        <p:nvSpPr>
          <p:cNvPr id="4099" name="Rectangle 3"/>
          <p:cNvSpPr>
            <a:spLocks noGrp="1" noChangeArrowheads="1"/>
          </p:cNvSpPr>
          <p:nvPr>
            <p:ph type="body" idx="1"/>
          </p:nvPr>
        </p:nvSpPr>
        <p:spPr>
          <a:xfrm>
            <a:off x="685800" y="1520825"/>
            <a:ext cx="7086600" cy="4575175"/>
          </a:xfrm>
          <a:noFill/>
          <a:ln/>
        </p:spPr>
        <p:txBody>
          <a:bodyPr/>
          <a:lstStyle/>
          <a:p>
            <a:pPr>
              <a:buFont typeface="Wingdings" pitchFamily="2" charset="2"/>
              <a:buNone/>
            </a:pPr>
            <a:r>
              <a:rPr lang="en-US"/>
              <a:t>Insights in emarketing, Professor Close</a:t>
            </a:r>
          </a:p>
          <a:p>
            <a:pPr>
              <a:buFont typeface="Wingdings" pitchFamily="2" charset="2"/>
              <a:buNone/>
            </a:pPr>
            <a:r>
              <a:rPr lang="en-US"/>
              <a:t>Technology is CRUCIAL to effective marketing!</a:t>
            </a:r>
          </a:p>
          <a:p>
            <a:pPr>
              <a:buFont typeface="Wingdings" pitchFamily="2" charset="2"/>
              <a:buNone/>
            </a:pPr>
            <a:r>
              <a:rPr lang="en-US"/>
              <a:t>So, how do we use blogs and eWOM (electronic Word of mouth)?</a:t>
            </a:r>
          </a:p>
          <a:p>
            <a:pPr>
              <a:buFont typeface="Wingdings" pitchFamily="2" charset="2"/>
              <a:buNone/>
            </a:pPr>
            <a:r>
              <a:rPr lang="en-US"/>
              <a:t>CMC (computer-mediated-communication) is vastly different…</a:t>
            </a:r>
          </a:p>
          <a:p>
            <a:pPr>
              <a:buFont typeface="Wingdings" pitchFamily="2" charset="2"/>
              <a:buNone/>
            </a:pPr>
            <a:r>
              <a:rPr lang="en-US"/>
              <a:t>Marketing communication is changing rapidly (I’ll text you the details LOL;) !!!</a:t>
            </a:r>
          </a:p>
          <a:p>
            <a:pPr>
              <a:buFont typeface="Wingdings" pitchFamily="2" charset="2"/>
              <a:buNone/>
            </a:pPr>
            <a:r>
              <a:rPr lang="en-US"/>
              <a:t>Say goodbye to traditional TV advertising as we know it (it is not interactive enough)</a:t>
            </a:r>
          </a:p>
          <a:p>
            <a:pPr>
              <a:buFont typeface="Wingdings" pitchFamily="2" charset="2"/>
              <a:buNone/>
            </a:pPr>
            <a:r>
              <a:rPr lang="en-US"/>
              <a:t>If you don’t like what I am saying, just TiVo me and fast forward during the dull parts…</a:t>
            </a:r>
          </a:p>
          <a:p>
            <a:pPr>
              <a:buFont typeface="Wingdings" pitchFamily="2" charset="2"/>
              <a:buNone/>
            </a:pPr>
            <a:endParaRPr lang="en-US"/>
          </a:p>
          <a:p>
            <a:pPr>
              <a:buFont typeface="Wingdings" pitchFamily="2" charset="2"/>
              <a:buNone/>
            </a:pPr>
            <a:endParaRPr lang="en-US"/>
          </a:p>
          <a:p>
            <a:pPr>
              <a:buFont typeface="Wingdings" pitchFamily="2" charset="2"/>
              <a:buNone/>
            </a:pPr>
            <a:endParaRPr lang="en-US"/>
          </a:p>
          <a:p>
            <a:pPr>
              <a:buFont typeface="Wingdings" pitchFamily="2" charset="2"/>
              <a:buNone/>
            </a:pPr>
            <a:endParaRPr lang="en-US"/>
          </a:p>
          <a:p>
            <a:pPr>
              <a:buFont typeface="Wingdings" pitchFamily="2" charset="2"/>
              <a:buNone/>
            </a:pPr>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Types of Weblogs</a:t>
            </a:r>
          </a:p>
        </p:txBody>
      </p:sp>
      <p:sp>
        <p:nvSpPr>
          <p:cNvPr id="77827" name="Rectangle 3"/>
          <p:cNvSpPr>
            <a:spLocks noGrp="1" noChangeArrowheads="1"/>
          </p:cNvSpPr>
          <p:nvPr>
            <p:ph type="body" idx="1"/>
          </p:nvPr>
        </p:nvSpPr>
        <p:spPr>
          <a:xfrm>
            <a:off x="1725613" y="1520825"/>
            <a:ext cx="6351587" cy="4575175"/>
          </a:xfrm>
        </p:spPr>
        <p:txBody>
          <a:bodyPr/>
          <a:lstStyle/>
          <a:p>
            <a:pPr>
              <a:lnSpc>
                <a:spcPct val="80000"/>
              </a:lnSpc>
            </a:pPr>
            <a:r>
              <a:rPr lang="en-US" sz="3200"/>
              <a:t>Links-and-commentary</a:t>
            </a:r>
          </a:p>
          <a:p>
            <a:pPr>
              <a:lnSpc>
                <a:spcPct val="80000"/>
              </a:lnSpc>
            </a:pPr>
            <a:r>
              <a:rPr lang="en-US" sz="3200"/>
              <a:t>Diary/journal</a:t>
            </a:r>
          </a:p>
          <a:p>
            <a:pPr>
              <a:lnSpc>
                <a:spcPct val="80000"/>
              </a:lnSpc>
            </a:pPr>
            <a:r>
              <a:rPr lang="en-US" sz="3200"/>
              <a:t>Long-form essays/punditry</a:t>
            </a:r>
          </a:p>
          <a:p>
            <a:pPr>
              <a:lnSpc>
                <a:spcPct val="80000"/>
              </a:lnSpc>
            </a:pPr>
            <a:r>
              <a:rPr lang="en-US" sz="3200"/>
              <a:t>“What’s New” page</a:t>
            </a:r>
          </a:p>
          <a:p>
            <a:pPr>
              <a:lnSpc>
                <a:spcPct val="80000"/>
              </a:lnSpc>
            </a:pPr>
            <a:r>
              <a:rPr lang="en-US" sz="3200"/>
              <a:t>Photoblog</a:t>
            </a:r>
          </a:p>
          <a:p>
            <a:pPr>
              <a:lnSpc>
                <a:spcPct val="80000"/>
              </a:lnSpc>
            </a:pPr>
            <a:r>
              <a:rPr lang="en-US" sz="3200"/>
              <a:t>Moblog</a:t>
            </a:r>
          </a:p>
          <a:p>
            <a:pPr>
              <a:lnSpc>
                <a:spcPct val="80000"/>
              </a:lnSpc>
            </a:pPr>
            <a:r>
              <a:rPr lang="en-US" sz="3200"/>
              <a:t>Quick Links</a:t>
            </a:r>
          </a:p>
          <a:p>
            <a:pPr>
              <a:lnSpc>
                <a:spcPct val="80000"/>
              </a:lnSpc>
            </a:pPr>
            <a:r>
              <a:rPr lang="en-US" sz="3200"/>
              <a:t>K-log</a:t>
            </a:r>
          </a:p>
          <a:p>
            <a:pPr>
              <a:lnSpc>
                <a:spcPct val="80000"/>
              </a:lnSpc>
            </a:pPr>
            <a:endParaRPr lang="en-US" sz="320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ctrTitle"/>
          </p:nvPr>
        </p:nvSpPr>
        <p:spPr>
          <a:xfrm>
            <a:off x="0" y="0"/>
            <a:ext cx="9144000" cy="1219200"/>
          </a:xfrm>
        </p:spPr>
        <p:txBody>
          <a:bodyPr/>
          <a:lstStyle/>
          <a:p>
            <a:r>
              <a:rPr lang="en-US"/>
              <a:t>Creating a Multiauthor blog</a:t>
            </a:r>
          </a:p>
        </p:txBody>
      </p:sp>
      <p:sp>
        <p:nvSpPr>
          <p:cNvPr id="134147" name="Rectangle 3"/>
          <p:cNvSpPr>
            <a:spLocks noGrp="1" noChangeArrowheads="1"/>
          </p:cNvSpPr>
          <p:nvPr>
            <p:ph type="subTitle" idx="1"/>
          </p:nvPr>
        </p:nvSpPr>
        <p:spPr>
          <a:xfrm>
            <a:off x="76200" y="1447800"/>
            <a:ext cx="1143000" cy="1295400"/>
          </a:xfrm>
        </p:spPr>
        <p:txBody>
          <a:bodyPr/>
          <a:lstStyle/>
          <a:p>
            <a:r>
              <a:rPr lang="en-US"/>
              <a:t>Many-to-many</a:t>
            </a:r>
          </a:p>
        </p:txBody>
      </p:sp>
      <p:pic>
        <p:nvPicPr>
          <p:cNvPr id="134148" name="Picture 4"/>
          <p:cNvPicPr>
            <a:picLocks noChangeAspect="1" noChangeArrowheads="1"/>
          </p:cNvPicPr>
          <p:nvPr/>
        </p:nvPicPr>
        <p:blipFill>
          <a:blip r:embed="rId3" cstate="print"/>
          <a:srcRect/>
          <a:stretch>
            <a:fillRect/>
          </a:stretch>
        </p:blipFill>
        <p:spPr bwMode="auto">
          <a:xfrm>
            <a:off x="1219200" y="1206500"/>
            <a:ext cx="7162800" cy="5651500"/>
          </a:xfrm>
          <a:prstGeom prst="rect">
            <a:avLst/>
          </a:prstGeom>
          <a:noFill/>
          <a:ln w="12700">
            <a:noFill/>
            <a:miter lim="800000"/>
            <a:headEnd/>
            <a:tailEnd/>
          </a:ln>
          <a:effectLst/>
        </p:spPr>
      </p:pic>
      <p:sp>
        <p:nvSpPr>
          <p:cNvPr id="134149" name="Rectangle 5"/>
          <p:cNvSpPr>
            <a:spLocks noChangeArrowheads="1"/>
          </p:cNvSpPr>
          <p:nvPr/>
        </p:nvSpPr>
        <p:spPr bwMode="auto">
          <a:xfrm>
            <a:off x="4876800" y="1828800"/>
            <a:ext cx="1600200" cy="304800"/>
          </a:xfrm>
          <a:prstGeom prst="rect">
            <a:avLst/>
          </a:prstGeom>
          <a:solidFill>
            <a:srgbClr val="FF6600">
              <a:alpha val="0"/>
            </a:srgbClr>
          </a:solidFill>
          <a:ln w="12700">
            <a:solidFill>
              <a:srgbClr val="FF6600"/>
            </a:solidFill>
            <a:miter lim="800000"/>
            <a:headEnd/>
            <a:tailEnd/>
          </a:ln>
          <a:effectLst/>
        </p:spPr>
        <p:txBody>
          <a:bodyPr wrap="none" anchor="ctr"/>
          <a:lstStyle/>
          <a:p>
            <a:endParaRPr lang="en-US"/>
          </a:p>
        </p:txBody>
      </p:sp>
      <p:sp>
        <p:nvSpPr>
          <p:cNvPr id="134150" name="Rectangle 6"/>
          <p:cNvSpPr>
            <a:spLocks noChangeArrowheads="1"/>
          </p:cNvSpPr>
          <p:nvPr/>
        </p:nvSpPr>
        <p:spPr bwMode="auto">
          <a:xfrm>
            <a:off x="4876800" y="4267200"/>
            <a:ext cx="1752600" cy="304800"/>
          </a:xfrm>
          <a:prstGeom prst="rect">
            <a:avLst/>
          </a:prstGeom>
          <a:solidFill>
            <a:srgbClr val="FF6600">
              <a:alpha val="0"/>
            </a:srgbClr>
          </a:solidFill>
          <a:ln w="12700">
            <a:solidFill>
              <a:srgbClr val="FF6600"/>
            </a:solidFill>
            <a:miter lim="800000"/>
            <a:headEnd/>
            <a:tailEnd/>
          </a:ln>
          <a:effectLst/>
        </p:spPr>
        <p:txBody>
          <a:bodyPr wrap="none" anchor="ctr"/>
          <a:lstStyle/>
          <a:p>
            <a:endParaRPr lang="en-US"/>
          </a:p>
        </p:txBody>
      </p:sp>
      <p:sp>
        <p:nvSpPr>
          <p:cNvPr id="134151" name="Rectangle 7"/>
          <p:cNvSpPr>
            <a:spLocks noChangeArrowheads="1"/>
          </p:cNvSpPr>
          <p:nvPr/>
        </p:nvSpPr>
        <p:spPr bwMode="auto">
          <a:xfrm>
            <a:off x="5105400" y="6248400"/>
            <a:ext cx="1524000" cy="381000"/>
          </a:xfrm>
          <a:prstGeom prst="rect">
            <a:avLst/>
          </a:prstGeom>
          <a:solidFill>
            <a:srgbClr val="FF6600">
              <a:alpha val="0"/>
            </a:srgbClr>
          </a:solidFill>
          <a:ln w="12700">
            <a:solidFill>
              <a:srgbClr val="FF66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How to Do a Multiauthor Blog</a:t>
            </a:r>
          </a:p>
        </p:txBody>
      </p:sp>
      <p:sp>
        <p:nvSpPr>
          <p:cNvPr id="27651" name="Rectangle 3"/>
          <p:cNvSpPr>
            <a:spLocks noGrp="1" noChangeArrowheads="1"/>
          </p:cNvSpPr>
          <p:nvPr>
            <p:ph type="body" idx="1"/>
          </p:nvPr>
        </p:nvSpPr>
        <p:spPr/>
        <p:txBody>
          <a:bodyPr/>
          <a:lstStyle/>
          <a:p>
            <a:pPr>
              <a:buFont typeface="Wingdings" pitchFamily="2" charset="2"/>
              <a:buNone/>
            </a:pPr>
            <a:r>
              <a:rPr lang="en-US" sz="2000"/>
              <a:t>A multiauthor blog can have a more traditional editorial workflow (some can edit or approve other’s posts)</a:t>
            </a:r>
          </a:p>
          <a:p>
            <a:endParaRPr lang="en-US" sz="2000"/>
          </a:p>
          <a:p>
            <a:r>
              <a:rPr lang="en-US" sz="2000"/>
              <a:t>Blogger has a “team” function for inviting contributors</a:t>
            </a:r>
          </a:p>
          <a:p>
            <a:r>
              <a:rPr lang="en-US" sz="2000"/>
              <a:t>Movable Type has something similar. Contributors can be given a limited set of privileges (can post but not delete, can rebuild pages but not create new blog, etc.)</a:t>
            </a:r>
          </a:p>
          <a:p>
            <a:r>
              <a:rPr lang="en-US" sz="2000"/>
              <a:t>Typepad Pro has ability to create three levels of author types (junior authors)</a:t>
            </a:r>
          </a:p>
          <a:p>
            <a:r>
              <a:rPr lang="en-US" sz="2000"/>
              <a:t>Radio has no multiauthor capability except for an RSS feed aggregator autoposting tool you can install (used, for example, to create Mediajunkie feeds page)</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ctrTitle"/>
          </p:nvPr>
        </p:nvSpPr>
        <p:spPr>
          <a:xfrm>
            <a:off x="0" y="0"/>
            <a:ext cx="9144000" cy="1219200"/>
          </a:xfrm>
        </p:spPr>
        <p:txBody>
          <a:bodyPr/>
          <a:lstStyle/>
          <a:p>
            <a:r>
              <a:rPr lang="en-US"/>
              <a:t>Blogs within Blogs</a:t>
            </a:r>
          </a:p>
        </p:txBody>
      </p:sp>
      <p:sp>
        <p:nvSpPr>
          <p:cNvPr id="138243" name="Rectangle 3"/>
          <p:cNvSpPr>
            <a:spLocks noGrp="1" noChangeArrowheads="1"/>
          </p:cNvSpPr>
          <p:nvPr>
            <p:ph type="subTitle" idx="1"/>
          </p:nvPr>
        </p:nvSpPr>
        <p:spPr>
          <a:xfrm>
            <a:off x="7162800" y="1524000"/>
            <a:ext cx="1981200" cy="4267200"/>
          </a:xfrm>
        </p:spPr>
        <p:txBody>
          <a:bodyPr/>
          <a:lstStyle/>
          <a:p>
            <a:pPr algn="l"/>
            <a:r>
              <a:rPr lang="en-US"/>
              <a:t>Sideblogs, Ping metablogs, and other tricks</a:t>
            </a:r>
          </a:p>
          <a:p>
            <a:pPr algn="l"/>
            <a:endParaRPr lang="en-US"/>
          </a:p>
        </p:txBody>
      </p:sp>
      <p:pic>
        <p:nvPicPr>
          <p:cNvPr id="138244" name="Picture 4"/>
          <p:cNvPicPr>
            <a:picLocks noChangeAspect="1" noChangeArrowheads="1"/>
          </p:cNvPicPr>
          <p:nvPr/>
        </p:nvPicPr>
        <p:blipFill>
          <a:blip r:embed="rId3" cstate="print"/>
          <a:srcRect/>
          <a:stretch>
            <a:fillRect/>
          </a:stretch>
        </p:blipFill>
        <p:spPr bwMode="auto">
          <a:xfrm>
            <a:off x="0" y="1219200"/>
            <a:ext cx="7134225" cy="5638800"/>
          </a:xfrm>
          <a:prstGeom prst="rect">
            <a:avLst/>
          </a:prstGeom>
          <a:noFill/>
          <a:ln w="12700" algn="ctr">
            <a:noFill/>
            <a:miter lim="800000"/>
            <a:headEnd/>
            <a:tailEnd/>
          </a:ln>
          <a:effec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t>Multiple Blog Pages</a:t>
            </a:r>
          </a:p>
        </p:txBody>
      </p:sp>
      <p:sp>
        <p:nvSpPr>
          <p:cNvPr id="162819" name="Rectangle 3"/>
          <p:cNvSpPr>
            <a:spLocks noGrp="1" noChangeArrowheads="1"/>
          </p:cNvSpPr>
          <p:nvPr>
            <p:ph type="body" idx="1"/>
          </p:nvPr>
        </p:nvSpPr>
        <p:spPr/>
        <p:txBody>
          <a:bodyPr/>
          <a:lstStyle/>
          <a:p>
            <a:pPr>
              <a:lnSpc>
                <a:spcPct val="80000"/>
              </a:lnSpc>
            </a:pPr>
            <a:r>
              <a:rPr lang="en-US"/>
              <a:t>Today many blogs include a sidebar with “quick links” not unlike the earliest filter style blogs. This is a blog-within-a-blog.</a:t>
            </a:r>
          </a:p>
          <a:p>
            <a:pPr>
              <a:lnSpc>
                <a:spcPct val="80000"/>
              </a:lnSpc>
            </a:pPr>
            <a:r>
              <a:rPr lang="en-US"/>
              <a:t>Metafilter has a sideblog driven by Movable Type (although the primary content at MeFi runs on ColdFusion custom coded by the site’s founder).</a:t>
            </a:r>
          </a:p>
          <a:p>
            <a:pPr>
              <a:lnSpc>
                <a:spcPct val="80000"/>
              </a:lnSpc>
            </a:pPr>
            <a:r>
              <a:rPr lang="en-US"/>
              <a:t>A sideblog is another blog that is included in the main page using a server-side include or – as with MT – a custom code.</a:t>
            </a:r>
          </a:p>
          <a:p>
            <a:pPr>
              <a:lnSpc>
                <a:spcPct val="80000"/>
              </a:lnSpc>
            </a:pPr>
            <a:r>
              <a:rPr lang="en-US"/>
              <a:t>A ping metablog is a category at a blog that aggregates incoming Trackback pings all on the same topic or subject matter.</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a:t>Syndicated Glue</a:t>
            </a:r>
          </a:p>
        </p:txBody>
      </p:sp>
      <p:sp>
        <p:nvSpPr>
          <p:cNvPr id="181251" name="Rectangle 3"/>
          <p:cNvSpPr>
            <a:spLocks noGrp="1" noChangeArrowheads="1"/>
          </p:cNvSpPr>
          <p:nvPr>
            <p:ph type="body" idx="1"/>
          </p:nvPr>
        </p:nvSpPr>
        <p:spPr/>
        <p:txBody>
          <a:bodyPr/>
          <a:lstStyle/>
          <a:p>
            <a:r>
              <a:rPr lang="en-US" sz="2000"/>
              <a:t>If adding multiple feeds or content-streams to one page, they might all be coming from within one blog (Radio, TypePad + TypeLists), all from the same installation (Movable Type + MTotherblog plug-in, pMachine Pro), all on the same server (any blog tool w/ includes), or …</a:t>
            </a:r>
          </a:p>
          <a:p>
            <a:r>
              <a:rPr lang="en-US" sz="2000"/>
              <a:t>If you can parse RSS (or any syndicated feed) files, you can display headlines, links, and even excerpts or full text anywhere on your blog pages.</a:t>
            </a:r>
          </a:p>
          <a:p>
            <a:r>
              <a:rPr lang="en-US" sz="2000"/>
              <a:t>Radio RSSbox, multiauthor weblog tool</a:t>
            </a:r>
          </a:p>
          <a:p>
            <a:r>
              <a:rPr lang="en-US" sz="2000"/>
              <a:t>MT with MTrssfeed (Tim Apnell) plug-in!</a:t>
            </a:r>
          </a:p>
          <a:p>
            <a:r>
              <a:rPr lang="en-US" sz="2000"/>
              <a:t>RSS Monkey (for single feeds)</a:t>
            </a:r>
          </a:p>
          <a:p>
            <a:r>
              <a:rPr lang="en-US" sz="2000"/>
              <a:t>Dynamic vs. static: date context, current vs. when published.</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a:t>Category Tricks</a:t>
            </a:r>
          </a:p>
        </p:txBody>
      </p:sp>
      <p:sp>
        <p:nvSpPr>
          <p:cNvPr id="182275" name="Rectangle 3"/>
          <p:cNvSpPr>
            <a:spLocks noGrp="1" noChangeArrowheads="1"/>
          </p:cNvSpPr>
          <p:nvPr>
            <p:ph type="body" idx="1"/>
          </p:nvPr>
        </p:nvSpPr>
        <p:spPr/>
        <p:txBody>
          <a:bodyPr/>
          <a:lstStyle/>
          <a:p>
            <a:r>
              <a:rPr lang="en-US"/>
              <a:t>Blogger doesn’t have categories</a:t>
            </a:r>
          </a:p>
          <a:p>
            <a:r>
              <a:rPr lang="en-US"/>
              <a:t>Radio and MT do, fairly similar</a:t>
            </a:r>
          </a:p>
          <a:p>
            <a:r>
              <a:rPr lang="en-US"/>
              <a:t>With MT, can exclude category from main content area and then include the category in its own context in a sidebar (or elsewhere).</a:t>
            </a:r>
          </a:p>
          <a:p>
            <a:r>
              <a:rPr lang="en-US"/>
              <a:t>With Radio, category  content may be left off main page. Putting it elsewhere is easy. Getting it back on the main page requires a hack like an RSSbox macro.</a:t>
            </a:r>
          </a:p>
          <a:p>
            <a:r>
              <a:rPr lang="en-US"/>
              <a:t>Same issues with static vs. dynamic pages, when rendered.</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0" y="0"/>
            <a:ext cx="9144000" cy="1219200"/>
          </a:xfrm>
        </p:spPr>
        <p:txBody>
          <a:bodyPr/>
          <a:lstStyle/>
          <a:p>
            <a:r>
              <a:rPr lang="en-US"/>
              <a:t>Professional Blogging</a:t>
            </a:r>
          </a:p>
        </p:txBody>
      </p:sp>
      <p:sp>
        <p:nvSpPr>
          <p:cNvPr id="135171" name="Rectangle 3"/>
          <p:cNvSpPr>
            <a:spLocks noGrp="1" noChangeArrowheads="1"/>
          </p:cNvSpPr>
          <p:nvPr>
            <p:ph type="subTitle" idx="1"/>
          </p:nvPr>
        </p:nvSpPr>
        <p:spPr>
          <a:xfrm>
            <a:off x="2362200" y="2514600"/>
            <a:ext cx="4572000" cy="533400"/>
          </a:xfrm>
        </p:spPr>
        <p:txBody>
          <a:bodyPr/>
          <a:lstStyle/>
          <a:p>
            <a:r>
              <a:rPr lang="en-US"/>
              <a:t>Blogging for ‘the Man’</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Blogging as a Professional</a:t>
            </a:r>
          </a:p>
        </p:txBody>
      </p:sp>
      <p:sp>
        <p:nvSpPr>
          <p:cNvPr id="29699" name="Rectangle 3"/>
          <p:cNvSpPr>
            <a:spLocks noGrp="1" noChangeArrowheads="1"/>
          </p:cNvSpPr>
          <p:nvPr>
            <p:ph type="body" idx="1"/>
          </p:nvPr>
        </p:nvSpPr>
        <p:spPr>
          <a:xfrm>
            <a:off x="1116013" y="1371600"/>
            <a:ext cx="6911975" cy="5181600"/>
          </a:xfrm>
        </p:spPr>
        <p:txBody>
          <a:bodyPr/>
          <a:lstStyle/>
          <a:p>
            <a:pPr>
              <a:buFont typeface="Wingdings" pitchFamily="2" charset="2"/>
              <a:buNone/>
            </a:pPr>
            <a:r>
              <a:rPr lang="en-US" sz="2000"/>
              <a:t>External blogging issues for professional</a:t>
            </a:r>
          </a:p>
          <a:p>
            <a:r>
              <a:rPr lang="en-US" sz="2000"/>
              <a:t>Public Relations</a:t>
            </a:r>
          </a:p>
          <a:p>
            <a:r>
              <a:rPr lang="en-US" sz="2000"/>
              <a:t>Marketing Messaging</a:t>
            </a:r>
          </a:p>
          <a:p>
            <a:r>
              <a:rPr lang="en-US" sz="2000"/>
              <a:t>Not getting fired</a:t>
            </a:r>
          </a:p>
          <a:p>
            <a:r>
              <a:rPr lang="en-US" sz="2000"/>
              <a:t>Paradox of authentic voice</a:t>
            </a:r>
          </a:p>
          <a:p>
            <a:pPr lvl="1"/>
            <a:r>
              <a:rPr lang="en-US"/>
              <a:t>Example of successful professional blogger: </a:t>
            </a:r>
            <a:br>
              <a:rPr lang="en-US"/>
            </a:br>
            <a:r>
              <a:rPr lang="en-US"/>
              <a:t>Robert Scoble. He’s become an evangelist for Microsoft and his Scobleizer Weblog was instrumental in his landing the job and in his execution of it.</a:t>
            </a:r>
          </a:p>
          <a:p>
            <a:r>
              <a:rPr lang="en-US" sz="2000"/>
              <a:t>Ownership of blog content, Robb’s Law (“Never post to a domain you don’t control”)</a:t>
            </a:r>
          </a:p>
          <a:p>
            <a:pPr>
              <a:buFont typeface="Wingdings" pitchFamily="2" charset="2"/>
              <a:buNone/>
            </a:pPr>
            <a:r>
              <a:rPr lang="en-US" sz="2000"/>
              <a:t>Internal blogging applications</a:t>
            </a:r>
          </a:p>
          <a:p>
            <a:r>
              <a:rPr lang="en-US" sz="2000"/>
              <a:t>K-logs</a:t>
            </a:r>
          </a:p>
          <a:p>
            <a:r>
              <a:rPr lang="en-US" sz="2000"/>
              <a:t>Project Management</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0" y="0"/>
            <a:ext cx="9144000" cy="1219200"/>
          </a:xfrm>
        </p:spPr>
        <p:txBody>
          <a:bodyPr/>
          <a:lstStyle/>
          <a:p>
            <a:r>
              <a:rPr lang="en-US"/>
              <a:t>Mastering Your Domain</a:t>
            </a:r>
          </a:p>
        </p:txBody>
      </p:sp>
      <p:sp>
        <p:nvSpPr>
          <p:cNvPr id="137219" name="Rectangle 3"/>
          <p:cNvSpPr>
            <a:spLocks noGrp="1" noChangeArrowheads="1"/>
          </p:cNvSpPr>
          <p:nvPr>
            <p:ph type="subTitle" idx="1"/>
          </p:nvPr>
        </p:nvSpPr>
        <p:spPr>
          <a:xfrm>
            <a:off x="1371600" y="2362200"/>
            <a:ext cx="6400800" cy="1752600"/>
          </a:xfrm>
        </p:spPr>
        <p:txBody>
          <a:bodyPr/>
          <a:lstStyle/>
          <a:p>
            <a:r>
              <a:rPr lang="en-US"/>
              <a:t>Remember Robb’s Law</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Controlling Your Own Content</a:t>
            </a:r>
          </a:p>
        </p:txBody>
      </p:sp>
      <p:sp>
        <p:nvSpPr>
          <p:cNvPr id="30723" name="Rectangle 3"/>
          <p:cNvSpPr>
            <a:spLocks noGrp="1" noChangeArrowheads="1"/>
          </p:cNvSpPr>
          <p:nvPr>
            <p:ph type="body" idx="1"/>
          </p:nvPr>
        </p:nvSpPr>
        <p:spPr>
          <a:xfrm>
            <a:off x="1116013" y="1520825"/>
            <a:ext cx="6911975" cy="4727575"/>
          </a:xfrm>
        </p:spPr>
        <p:txBody>
          <a:bodyPr/>
          <a:lstStyle/>
          <a:p>
            <a:r>
              <a:rPr lang="en-US"/>
              <a:t>Host your blog at your own domain</a:t>
            </a:r>
          </a:p>
          <a:p>
            <a:r>
              <a:rPr lang="en-US"/>
              <a:t>Can use domain redirection to store blog on a hosted site (such as TypePad, Plus or Pro users only)</a:t>
            </a:r>
          </a:p>
          <a:p>
            <a:r>
              <a:rPr lang="en-US"/>
              <a:t>Backup your data!</a:t>
            </a:r>
          </a:p>
          <a:p>
            <a:r>
              <a:rPr lang="en-US"/>
              <a:t>Use permalinks that are really permanent</a:t>
            </a:r>
          </a:p>
          <a:p>
            <a:r>
              <a:rPr lang="en-US"/>
              <a:t>Moving or migrating a blog involves republishing it to a new location, but also dealing with the links to the old location.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Are We Stuck with the Word ‘Blog’?</a:t>
            </a:r>
          </a:p>
        </p:txBody>
      </p:sp>
      <p:sp>
        <p:nvSpPr>
          <p:cNvPr id="79875" name="Rectangle 3"/>
          <p:cNvSpPr>
            <a:spLocks noGrp="1" noChangeArrowheads="1"/>
          </p:cNvSpPr>
          <p:nvPr>
            <p:ph type="body" idx="1"/>
          </p:nvPr>
        </p:nvSpPr>
        <p:spPr>
          <a:xfrm>
            <a:off x="381000" y="1371600"/>
            <a:ext cx="6400800" cy="5257800"/>
          </a:xfrm>
        </p:spPr>
        <p:txBody>
          <a:bodyPr/>
          <a:lstStyle/>
          <a:p>
            <a:r>
              <a:rPr lang="en-US"/>
              <a:t>It looks ugly and sounds funny. </a:t>
            </a:r>
          </a:p>
          <a:p>
            <a:r>
              <a:rPr lang="en-US"/>
              <a:t>The novelty wears off quickly</a:t>
            </a:r>
          </a:p>
          <a:p>
            <a:r>
              <a:rPr lang="en-US"/>
              <a:t>In the meantime people think you said “blob.” </a:t>
            </a:r>
          </a:p>
          <a:p>
            <a:r>
              <a:rPr lang="en-US"/>
              <a:t>The name is probably here to stay, thanks to Pyra and their Blogger software.</a:t>
            </a:r>
          </a:p>
          <a:p>
            <a:r>
              <a:rPr lang="en-US"/>
              <a:t>You’ll look like a rube if you spell it ’blog or, worse, if you pronounce it “bee-log.”</a:t>
            </a:r>
          </a:p>
          <a:p>
            <a:r>
              <a:rPr lang="en-US"/>
              <a:t>Blog, it should be noted, is both a noun and a verb. </a:t>
            </a:r>
          </a:p>
          <a:p>
            <a:pPr lvl="1"/>
            <a:r>
              <a:rPr lang="en-US"/>
              <a:t>A weblog is a blog, but to blog generally means to write an entry in a blog (about), as in “Cool site! I just blogged it” or “I’m going to blog this when I get home.” </a:t>
            </a:r>
          </a:p>
        </p:txBody>
      </p:sp>
      <p:sp>
        <p:nvSpPr>
          <p:cNvPr id="79876" name="Text Box 4"/>
          <p:cNvSpPr txBox="1">
            <a:spLocks noChangeArrowheads="1"/>
          </p:cNvSpPr>
          <p:nvPr/>
        </p:nvSpPr>
        <p:spPr bwMode="auto">
          <a:xfrm>
            <a:off x="6858000" y="1447800"/>
            <a:ext cx="2133600" cy="4797425"/>
          </a:xfrm>
          <a:prstGeom prst="rect">
            <a:avLst/>
          </a:prstGeom>
          <a:noFill/>
          <a:ln w="12700">
            <a:noFill/>
            <a:miter lim="800000"/>
            <a:headEnd/>
            <a:tailEnd/>
          </a:ln>
          <a:effectLst/>
        </p:spPr>
        <p:txBody>
          <a:bodyPr>
            <a:spAutoFit/>
          </a:bodyPr>
          <a:lstStyle/>
          <a:p>
            <a:pPr algn="l">
              <a:lnSpc>
                <a:spcPct val="90000"/>
              </a:lnSpc>
              <a:spcBef>
                <a:spcPct val="30000"/>
              </a:spcBef>
              <a:buSzPct val="100000"/>
              <a:buFont typeface="Wingdings" pitchFamily="2" charset="2"/>
              <a:buNone/>
            </a:pPr>
            <a:r>
              <a:rPr lang="en-US"/>
              <a:t>Blog Usage</a:t>
            </a:r>
          </a:p>
          <a:p>
            <a:pPr algn="l">
              <a:lnSpc>
                <a:spcPct val="90000"/>
              </a:lnSpc>
              <a:spcBef>
                <a:spcPct val="30000"/>
              </a:spcBef>
              <a:buSzPct val="100000"/>
              <a:buFont typeface="Wingdings" pitchFamily="2" charset="2"/>
              <a:buNone/>
            </a:pPr>
            <a:r>
              <a:rPr lang="en-US" b="0"/>
              <a:t>Some people use blog to mean personal weblog as distinct from one that’s more link-oriented, but most use it to mean any kind of weblog or any site containing a blog or just the blog part of a site or any page containing a blog or just the blog part of the page.</a:t>
            </a:r>
          </a:p>
          <a:p>
            <a:pPr algn="l">
              <a:spcBef>
                <a:spcPct val="50000"/>
              </a:spcBef>
            </a:pPr>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t>Further Weblog Reading</a:t>
            </a:r>
          </a:p>
        </p:txBody>
      </p:sp>
      <p:sp>
        <p:nvSpPr>
          <p:cNvPr id="163843" name="Rectangle 3"/>
          <p:cNvSpPr>
            <a:spLocks noGrp="1" noChangeArrowheads="1"/>
          </p:cNvSpPr>
          <p:nvPr>
            <p:ph type="body" idx="1"/>
          </p:nvPr>
        </p:nvSpPr>
        <p:spPr>
          <a:xfrm>
            <a:off x="762000" y="1371600"/>
            <a:ext cx="7620000" cy="4876800"/>
          </a:xfrm>
        </p:spPr>
        <p:txBody>
          <a:bodyPr/>
          <a:lstStyle/>
          <a:p>
            <a:r>
              <a:rPr lang="en-US"/>
              <a:t>Good blogs on blogging and nanopublishing</a:t>
            </a:r>
          </a:p>
          <a:p>
            <a:pPr lvl="1"/>
            <a:r>
              <a:rPr lang="en-US"/>
              <a:t>Blogroots.com (</a:t>
            </a:r>
            <a:r>
              <a:rPr lang="en-US">
                <a:hlinkClick r:id="rId3"/>
              </a:rPr>
              <a:t>http://blogroots.com/</a:t>
            </a:r>
            <a:r>
              <a:rPr lang="en-US"/>
              <a:t>)</a:t>
            </a:r>
          </a:p>
          <a:p>
            <a:pPr lvl="1"/>
            <a:r>
              <a:rPr lang="en-US"/>
              <a:t>Corante on Blogging (</a:t>
            </a:r>
            <a:r>
              <a:rPr lang="en-US">
                <a:hlinkClick r:id="rId4"/>
              </a:rPr>
              <a:t>http://corante.com/blogging/</a:t>
            </a:r>
            <a:r>
              <a:rPr lang="en-US"/>
              <a:t>)</a:t>
            </a:r>
          </a:p>
          <a:p>
            <a:pPr lvl="1"/>
            <a:r>
              <a:rPr lang="en-US"/>
              <a:t>Weblogging for Poets (</a:t>
            </a:r>
            <a:r>
              <a:rPr lang="en-US">
                <a:hlinkClick r:id="rId5"/>
              </a:rPr>
              <a:t>http://weblogging.forpoets.org/</a:t>
            </a:r>
            <a:r>
              <a:rPr lang="en-US"/>
              <a:t>)</a:t>
            </a:r>
          </a:p>
          <a:p>
            <a:pPr lvl="1"/>
            <a:r>
              <a:rPr lang="en-US"/>
              <a:t>A Klog Apart (</a:t>
            </a:r>
            <a:r>
              <a:rPr lang="en-US">
                <a:hlinkClick r:id="rId6"/>
              </a:rPr>
              <a:t>http://www.dijest.com/aka/</a:t>
            </a:r>
            <a:r>
              <a:rPr lang="en-US"/>
              <a:t>)</a:t>
            </a:r>
          </a:p>
          <a:p>
            <a:pPr lvl="1"/>
            <a:r>
              <a:rPr lang="en-US"/>
              <a:t>How to Change the World (</a:t>
            </a:r>
            <a:r>
              <a:rPr lang="en-US">
                <a:hlinkClick r:id="rId7"/>
              </a:rPr>
              <a:t>http://blogs.salon.com/0002007/</a:t>
            </a:r>
            <a:r>
              <a:rPr lang="en-US"/>
              <a:t>)</a:t>
            </a:r>
          </a:p>
          <a:p>
            <a:pPr lvl="1"/>
            <a:r>
              <a:rPr lang="en-US"/>
              <a:t>Microdoc News (</a:t>
            </a:r>
            <a:r>
              <a:rPr lang="en-US">
                <a:hlinkClick r:id="rId8"/>
              </a:rPr>
              <a:t>http://microdoc-news.info/</a:t>
            </a:r>
            <a:r>
              <a:rPr lang="en-US"/>
              <a:t>)</a:t>
            </a:r>
          </a:p>
          <a:p>
            <a:pPr lvl="1"/>
            <a:r>
              <a:rPr lang="en-US"/>
              <a:t>Plasticbag.org - about a lot of other stuff too – (</a:t>
            </a:r>
            <a:r>
              <a:rPr lang="en-US">
                <a:hlinkClick r:id="rId9"/>
              </a:rPr>
              <a:t>http://www.plasticbag.org/</a:t>
            </a:r>
            <a:r>
              <a:rPr lang="en-US"/>
              <a:t>)</a:t>
            </a:r>
          </a:p>
          <a:p>
            <a:r>
              <a:rPr lang="en-US"/>
              <a:t>See Also</a:t>
            </a:r>
          </a:p>
          <a:p>
            <a:pPr lvl="1"/>
            <a:r>
              <a:rPr lang="en-US"/>
              <a:t>Learning from Weblogs (</a:t>
            </a:r>
            <a:r>
              <a:rPr lang="en-US">
                <a:hlinkClick r:id="rId10"/>
              </a:rPr>
              <a:t>http://www.plasticbag.org/files/misc/v_comm.ppt</a:t>
            </a:r>
            <a:r>
              <a:rPr lang="en-US"/>
              <a:t>)</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a:t>Thank You for Your Time!</a:t>
            </a:r>
          </a:p>
        </p:txBody>
      </p:sp>
      <p:sp>
        <p:nvSpPr>
          <p:cNvPr id="164867" name="Rectangle 3"/>
          <p:cNvSpPr>
            <a:spLocks noGrp="1" noChangeArrowheads="1"/>
          </p:cNvSpPr>
          <p:nvPr>
            <p:ph type="body" idx="1"/>
          </p:nvPr>
        </p:nvSpPr>
        <p:spPr>
          <a:xfrm>
            <a:off x="1524000" y="1371600"/>
            <a:ext cx="6503988" cy="4575175"/>
          </a:xfrm>
        </p:spPr>
        <p:txBody>
          <a:bodyPr/>
          <a:lstStyle/>
          <a:p>
            <a:endParaRPr lang="en-US"/>
          </a:p>
          <a:p>
            <a:endParaRPr lang="en-US"/>
          </a:p>
          <a:p>
            <a:endParaRPr lang="en-US"/>
          </a:p>
          <a:p>
            <a:endParaRPr lang="en-US"/>
          </a:p>
          <a:p>
            <a:endParaRPr lang="en-US"/>
          </a:p>
          <a:p>
            <a:endParaRPr lang="en-US"/>
          </a:p>
          <a:p>
            <a:endParaRPr lang="en-US"/>
          </a:p>
          <a:p>
            <a:endParaRPr lang="en-US"/>
          </a:p>
          <a:p>
            <a:pPr>
              <a:buFont typeface="Wingdings" pitchFamily="2" charset="2"/>
              <a:buNone/>
            </a:pPr>
            <a:r>
              <a:rPr lang="en-US" sz="2800">
                <a:solidFill>
                  <a:srgbClr val="491780"/>
                </a:solidFill>
              </a:rPr>
              <a:t>Christian Crumlish</a:t>
            </a:r>
            <a:r>
              <a:rPr lang="en-US" sz="3200">
                <a:solidFill>
                  <a:srgbClr val="491780"/>
                </a:solidFill>
              </a:rPr>
              <a:t> </a:t>
            </a:r>
            <a:r>
              <a:rPr lang="en-US"/>
              <a:t>(xian)</a:t>
            </a:r>
          </a:p>
          <a:p>
            <a:pPr>
              <a:buFont typeface="Wingdings" pitchFamily="2" charset="2"/>
              <a:buNone/>
            </a:pPr>
            <a:r>
              <a:rPr lang="en-US">
                <a:hlinkClick r:id="rId3"/>
              </a:rPr>
              <a:t>http://radiofreeblogistan.com/</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Grp="1" noChangeArrowheads="1"/>
          </p:cNvSpPr>
          <p:nvPr>
            <p:ph type="ctrTitle"/>
          </p:nvPr>
        </p:nvSpPr>
        <p:spPr>
          <a:xfrm>
            <a:off x="0" y="0"/>
            <a:ext cx="9144000" cy="1219200"/>
          </a:xfrm>
        </p:spPr>
        <p:txBody>
          <a:bodyPr/>
          <a:lstStyle/>
          <a:p>
            <a:r>
              <a:rPr lang="en-US"/>
              <a:t>Anatomy of a Weblog</a:t>
            </a:r>
          </a:p>
        </p:txBody>
      </p:sp>
      <p:sp>
        <p:nvSpPr>
          <p:cNvPr id="123909" name="Rectangle 5"/>
          <p:cNvSpPr>
            <a:spLocks noGrp="1" noChangeArrowheads="1"/>
          </p:cNvSpPr>
          <p:nvPr>
            <p:ph type="subTitle" idx="1"/>
          </p:nvPr>
        </p:nvSpPr>
        <p:spPr>
          <a:xfrm>
            <a:off x="-152400" y="1981200"/>
            <a:ext cx="5105400" cy="1447800"/>
          </a:xfrm>
        </p:spPr>
        <p:txBody>
          <a:bodyPr/>
          <a:lstStyle/>
          <a:p>
            <a:r>
              <a:rPr lang="en-US"/>
              <a:t>Moving Parts</a:t>
            </a:r>
          </a:p>
        </p:txBody>
      </p:sp>
      <p:pic>
        <p:nvPicPr>
          <p:cNvPr id="123910" name="Picture 6"/>
          <p:cNvPicPr>
            <a:picLocks noChangeAspect="1" noChangeArrowheads="1"/>
          </p:cNvPicPr>
          <p:nvPr/>
        </p:nvPicPr>
        <p:blipFill>
          <a:blip r:embed="rId3" cstate="print"/>
          <a:srcRect/>
          <a:stretch>
            <a:fillRect/>
          </a:stretch>
        </p:blipFill>
        <p:spPr bwMode="auto">
          <a:xfrm>
            <a:off x="4178300" y="1752600"/>
            <a:ext cx="3365500" cy="3813175"/>
          </a:xfrm>
          <a:prstGeom prst="rect">
            <a:avLst/>
          </a:prstGeom>
          <a:noFill/>
          <a:ln w="12700">
            <a:noFill/>
            <a:miter lim="800000"/>
            <a:headEnd/>
            <a:tailEnd/>
          </a:ln>
          <a:effectLst/>
        </p:spPr>
      </p:pic>
      <p:sp>
        <p:nvSpPr>
          <p:cNvPr id="123911" name="Rectangle 7"/>
          <p:cNvSpPr>
            <a:spLocks noChangeArrowheads="1"/>
          </p:cNvSpPr>
          <p:nvPr/>
        </p:nvSpPr>
        <p:spPr bwMode="auto">
          <a:xfrm>
            <a:off x="4025900" y="2209800"/>
            <a:ext cx="3200400" cy="533400"/>
          </a:xfrm>
          <a:prstGeom prst="rect">
            <a:avLst/>
          </a:prstGeom>
          <a:solidFill>
            <a:schemeClr val="bg1">
              <a:alpha val="0"/>
            </a:schemeClr>
          </a:solidFill>
          <a:ln w="12700">
            <a:solidFill>
              <a:srgbClr val="FF6600"/>
            </a:solidFill>
            <a:miter lim="800000"/>
            <a:headEnd/>
            <a:tailEnd/>
          </a:ln>
          <a:effectLst/>
        </p:spPr>
        <p:txBody>
          <a:bodyPr wrap="none" anchor="ctr"/>
          <a:lstStyle/>
          <a:p>
            <a:endParaRPr lang="en-US"/>
          </a:p>
        </p:txBody>
      </p:sp>
      <p:sp>
        <p:nvSpPr>
          <p:cNvPr id="123912" name="Rectangle 8"/>
          <p:cNvSpPr>
            <a:spLocks noChangeArrowheads="1"/>
          </p:cNvSpPr>
          <p:nvPr/>
        </p:nvSpPr>
        <p:spPr bwMode="auto">
          <a:xfrm>
            <a:off x="4025900" y="2819400"/>
            <a:ext cx="1066800" cy="3124200"/>
          </a:xfrm>
          <a:prstGeom prst="rect">
            <a:avLst/>
          </a:prstGeom>
          <a:solidFill>
            <a:schemeClr val="bg1">
              <a:alpha val="0"/>
            </a:schemeClr>
          </a:solidFill>
          <a:ln w="12700">
            <a:solidFill>
              <a:srgbClr val="FF6600"/>
            </a:solidFill>
            <a:miter lim="800000"/>
            <a:headEnd/>
            <a:tailEnd/>
          </a:ln>
          <a:effectLst/>
        </p:spPr>
        <p:txBody>
          <a:bodyPr wrap="none" anchor="ctr"/>
          <a:lstStyle/>
          <a:p>
            <a:endParaRPr lang="en-US"/>
          </a:p>
        </p:txBody>
      </p:sp>
      <p:sp>
        <p:nvSpPr>
          <p:cNvPr id="123913" name="Rectangle 9"/>
          <p:cNvSpPr>
            <a:spLocks noChangeArrowheads="1"/>
          </p:cNvSpPr>
          <p:nvPr/>
        </p:nvSpPr>
        <p:spPr bwMode="auto">
          <a:xfrm>
            <a:off x="5168900" y="2971800"/>
            <a:ext cx="1828800" cy="2819400"/>
          </a:xfrm>
          <a:prstGeom prst="rect">
            <a:avLst/>
          </a:prstGeom>
          <a:solidFill>
            <a:schemeClr val="bg1">
              <a:alpha val="0"/>
            </a:schemeClr>
          </a:solidFill>
          <a:ln w="19050">
            <a:solidFill>
              <a:srgbClr val="FF6600"/>
            </a:solidFill>
            <a:miter lim="800000"/>
            <a:headEnd/>
            <a:tailEnd/>
          </a:ln>
          <a:effectLst/>
        </p:spPr>
        <p:txBody>
          <a:bodyPr wrap="none" anchor="ctr"/>
          <a:lstStyle/>
          <a:p>
            <a:endParaRPr lang="en-US"/>
          </a:p>
        </p:txBody>
      </p:sp>
      <p:sp>
        <p:nvSpPr>
          <p:cNvPr id="123914" name="Rectangle 10"/>
          <p:cNvSpPr>
            <a:spLocks noChangeArrowheads="1"/>
          </p:cNvSpPr>
          <p:nvPr/>
        </p:nvSpPr>
        <p:spPr bwMode="auto">
          <a:xfrm>
            <a:off x="5245100" y="2667000"/>
            <a:ext cx="1447800" cy="381000"/>
          </a:xfrm>
          <a:prstGeom prst="rect">
            <a:avLst/>
          </a:prstGeom>
          <a:solidFill>
            <a:schemeClr val="bg1">
              <a:alpha val="0"/>
            </a:schemeClr>
          </a:solidFill>
          <a:ln w="12700">
            <a:solidFill>
              <a:srgbClr val="FF6600"/>
            </a:solidFill>
            <a:miter lim="800000"/>
            <a:headEnd/>
            <a:tailEnd/>
          </a:ln>
          <a:effectLst/>
        </p:spPr>
        <p:txBody>
          <a:bodyPr wrap="none" anchor="ctr"/>
          <a:lstStyle/>
          <a:p>
            <a:endParaRPr lang="en-US"/>
          </a:p>
        </p:txBody>
      </p:sp>
      <p:sp>
        <p:nvSpPr>
          <p:cNvPr id="123915" name="Rectangle 11"/>
          <p:cNvSpPr>
            <a:spLocks noChangeArrowheads="1"/>
          </p:cNvSpPr>
          <p:nvPr/>
        </p:nvSpPr>
        <p:spPr bwMode="auto">
          <a:xfrm>
            <a:off x="5245100" y="3048000"/>
            <a:ext cx="1676400" cy="685800"/>
          </a:xfrm>
          <a:prstGeom prst="rect">
            <a:avLst/>
          </a:prstGeom>
          <a:solidFill>
            <a:schemeClr val="bg1">
              <a:alpha val="0"/>
            </a:schemeClr>
          </a:solidFill>
          <a:ln w="12700">
            <a:solidFill>
              <a:srgbClr val="FF6600"/>
            </a:solidFill>
            <a:miter lim="800000"/>
            <a:headEnd/>
            <a:tailEnd/>
          </a:ln>
          <a:effectLst/>
        </p:spPr>
        <p:txBody>
          <a:bodyPr wrap="none" anchor="ctr"/>
          <a:lstStyle/>
          <a:p>
            <a:endParaRPr lang="en-US"/>
          </a:p>
        </p:txBody>
      </p:sp>
      <p:sp>
        <p:nvSpPr>
          <p:cNvPr id="123916" name="Rectangle 12"/>
          <p:cNvSpPr>
            <a:spLocks noChangeArrowheads="1"/>
          </p:cNvSpPr>
          <p:nvPr/>
        </p:nvSpPr>
        <p:spPr bwMode="auto">
          <a:xfrm>
            <a:off x="5245100" y="3810000"/>
            <a:ext cx="1676400" cy="1600200"/>
          </a:xfrm>
          <a:prstGeom prst="rect">
            <a:avLst/>
          </a:prstGeom>
          <a:solidFill>
            <a:schemeClr val="bg1">
              <a:alpha val="0"/>
            </a:schemeClr>
          </a:solidFill>
          <a:ln w="12700">
            <a:solidFill>
              <a:srgbClr val="FF66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atin typeface="Arial" charset="0"/>
              </a:rPr>
              <a:t>Anatomy of a Weblog</a:t>
            </a:r>
          </a:p>
        </p:txBody>
      </p:sp>
      <p:sp>
        <p:nvSpPr>
          <p:cNvPr id="78851" name="Rectangle 3"/>
          <p:cNvSpPr>
            <a:spLocks noGrp="1" noChangeArrowheads="1"/>
          </p:cNvSpPr>
          <p:nvPr>
            <p:ph type="body" sz="half" idx="1"/>
          </p:nvPr>
        </p:nvSpPr>
        <p:spPr/>
        <p:txBody>
          <a:bodyPr/>
          <a:lstStyle/>
          <a:p>
            <a:r>
              <a:rPr lang="en-US" sz="2000"/>
              <a:t>Banner (usually)</a:t>
            </a:r>
          </a:p>
          <a:p>
            <a:r>
              <a:rPr lang="en-US" sz="2000"/>
              <a:t>Main content area</a:t>
            </a:r>
          </a:p>
          <a:p>
            <a:pPr lvl="1"/>
            <a:r>
              <a:rPr lang="en-US" sz="1600"/>
              <a:t>Recent entries, most recent first</a:t>
            </a:r>
          </a:p>
          <a:p>
            <a:pPr lvl="1"/>
            <a:r>
              <a:rPr lang="en-US" sz="1600"/>
              <a:t>Entries grouped by date</a:t>
            </a:r>
          </a:p>
          <a:p>
            <a:r>
              <a:rPr lang="en-US" sz="2000"/>
              <a:t>Sidebar</a:t>
            </a:r>
          </a:p>
          <a:p>
            <a:pPr lvl="1"/>
            <a:r>
              <a:rPr lang="en-US" sz="1600"/>
              <a:t>About the Author</a:t>
            </a:r>
          </a:p>
          <a:p>
            <a:pPr lvl="1"/>
            <a:r>
              <a:rPr lang="en-US" sz="1600"/>
              <a:t>Navigation</a:t>
            </a:r>
          </a:p>
          <a:p>
            <a:pPr lvl="1"/>
            <a:r>
              <a:rPr lang="en-US" sz="1600"/>
              <a:t>Links</a:t>
            </a:r>
          </a:p>
          <a:p>
            <a:endParaRPr lang="en-US" sz="2000"/>
          </a:p>
          <a:p>
            <a:pPr>
              <a:buFont typeface="Wingdings" pitchFamily="2" charset="2"/>
              <a:buNone/>
            </a:pPr>
            <a:endParaRPr lang="en-US" sz="2000"/>
          </a:p>
        </p:txBody>
      </p:sp>
      <p:pic>
        <p:nvPicPr>
          <p:cNvPr id="78852" name="Picture 4"/>
          <p:cNvPicPr>
            <a:picLocks noChangeAspect="1" noChangeArrowheads="1"/>
          </p:cNvPicPr>
          <p:nvPr>
            <p:ph sz="half" idx="2"/>
          </p:nvPr>
        </p:nvPicPr>
        <p:blipFill>
          <a:blip r:embed="rId3" cstate="print"/>
          <a:srcRect/>
          <a:stretch>
            <a:fillRect/>
          </a:stretch>
        </p:blipFill>
        <p:spPr>
          <a:xfrm>
            <a:off x="4648200" y="1371600"/>
            <a:ext cx="4038600" cy="4575175"/>
          </a:xfrm>
        </p:spPr>
      </p:pic>
      <p:sp>
        <p:nvSpPr>
          <p:cNvPr id="78853" name="Line 5"/>
          <p:cNvSpPr>
            <a:spLocks noChangeShapeType="1"/>
          </p:cNvSpPr>
          <p:nvPr/>
        </p:nvSpPr>
        <p:spPr bwMode="auto">
          <a:xfrm>
            <a:off x="3657600" y="1524000"/>
            <a:ext cx="1066800" cy="609600"/>
          </a:xfrm>
          <a:prstGeom prst="line">
            <a:avLst/>
          </a:prstGeom>
          <a:noFill/>
          <a:ln w="12700">
            <a:solidFill>
              <a:schemeClr val="tx1"/>
            </a:solidFill>
            <a:round/>
            <a:headEnd/>
            <a:tailEnd type="triangle" w="med" len="med"/>
          </a:ln>
          <a:effectLst/>
        </p:spPr>
        <p:txBody>
          <a:bodyPr/>
          <a:lstStyle/>
          <a:p>
            <a:endParaRPr lang="en-US"/>
          </a:p>
        </p:txBody>
      </p:sp>
      <p:sp>
        <p:nvSpPr>
          <p:cNvPr id="78854" name="Line 6"/>
          <p:cNvSpPr>
            <a:spLocks noChangeShapeType="1"/>
          </p:cNvSpPr>
          <p:nvPr/>
        </p:nvSpPr>
        <p:spPr bwMode="auto">
          <a:xfrm>
            <a:off x="3733800" y="1981200"/>
            <a:ext cx="2209800" cy="1143000"/>
          </a:xfrm>
          <a:prstGeom prst="line">
            <a:avLst/>
          </a:prstGeom>
          <a:noFill/>
          <a:ln w="12700">
            <a:solidFill>
              <a:schemeClr val="tx1"/>
            </a:solidFill>
            <a:round/>
            <a:headEnd/>
            <a:tailEnd type="triangle" w="med" len="med"/>
          </a:ln>
          <a:effectLst/>
        </p:spPr>
        <p:txBody>
          <a:bodyPr/>
          <a:lstStyle/>
          <a:p>
            <a:endParaRPr lang="en-US"/>
          </a:p>
        </p:txBody>
      </p:sp>
      <p:sp>
        <p:nvSpPr>
          <p:cNvPr id="78855" name="Line 7"/>
          <p:cNvSpPr>
            <a:spLocks noChangeShapeType="1"/>
          </p:cNvSpPr>
          <p:nvPr/>
        </p:nvSpPr>
        <p:spPr bwMode="auto">
          <a:xfrm>
            <a:off x="2514600" y="3124200"/>
            <a:ext cx="2133600" cy="457200"/>
          </a:xfrm>
          <a:prstGeom prst="line">
            <a:avLst/>
          </a:prstGeom>
          <a:noFill/>
          <a:ln w="12700">
            <a:solidFill>
              <a:schemeClr val="tx1"/>
            </a:solidFill>
            <a:round/>
            <a:headEnd/>
            <a:tailEnd type="triangle" w="med" len="med"/>
          </a:ln>
          <a:effectLst/>
        </p:spPr>
        <p:txBody>
          <a:bodyPr/>
          <a:lstStyle/>
          <a:p>
            <a:endParaRPr lang="en-US"/>
          </a:p>
        </p:txBody>
      </p:sp>
      <p:sp>
        <p:nvSpPr>
          <p:cNvPr id="78856" name="Rectangle 8"/>
          <p:cNvSpPr>
            <a:spLocks noChangeArrowheads="1"/>
          </p:cNvSpPr>
          <p:nvPr/>
        </p:nvSpPr>
        <p:spPr bwMode="auto">
          <a:xfrm>
            <a:off x="4724400" y="2133600"/>
            <a:ext cx="3200400" cy="533400"/>
          </a:xfrm>
          <a:prstGeom prst="rect">
            <a:avLst/>
          </a:prstGeom>
          <a:solidFill>
            <a:schemeClr val="bg1">
              <a:alpha val="0"/>
            </a:schemeClr>
          </a:solidFill>
          <a:ln w="12700">
            <a:solidFill>
              <a:srgbClr val="FF6600"/>
            </a:solidFill>
            <a:miter lim="800000"/>
            <a:headEnd/>
            <a:tailEnd/>
          </a:ln>
          <a:effectLst/>
        </p:spPr>
        <p:txBody>
          <a:bodyPr wrap="none" anchor="ctr"/>
          <a:lstStyle/>
          <a:p>
            <a:endParaRPr lang="en-US"/>
          </a:p>
        </p:txBody>
      </p:sp>
      <p:sp>
        <p:nvSpPr>
          <p:cNvPr id="78857" name="Rectangle 9"/>
          <p:cNvSpPr>
            <a:spLocks noChangeArrowheads="1"/>
          </p:cNvSpPr>
          <p:nvPr/>
        </p:nvSpPr>
        <p:spPr bwMode="auto">
          <a:xfrm>
            <a:off x="5943600" y="2667000"/>
            <a:ext cx="2133600" cy="3810000"/>
          </a:xfrm>
          <a:prstGeom prst="rect">
            <a:avLst/>
          </a:prstGeom>
          <a:solidFill>
            <a:schemeClr val="bg1">
              <a:alpha val="0"/>
            </a:schemeClr>
          </a:solidFill>
          <a:ln w="12700">
            <a:solidFill>
              <a:srgbClr val="FF6600"/>
            </a:solidFill>
            <a:miter lim="800000"/>
            <a:headEnd/>
            <a:tailEnd/>
          </a:ln>
          <a:effectLst/>
        </p:spPr>
        <p:txBody>
          <a:bodyPr wrap="none" anchor="ctr"/>
          <a:lstStyle/>
          <a:p>
            <a:endParaRPr lang="en-US"/>
          </a:p>
        </p:txBody>
      </p:sp>
      <p:sp>
        <p:nvSpPr>
          <p:cNvPr id="78858" name="Rectangle 10"/>
          <p:cNvSpPr>
            <a:spLocks noChangeArrowheads="1"/>
          </p:cNvSpPr>
          <p:nvPr/>
        </p:nvSpPr>
        <p:spPr bwMode="auto">
          <a:xfrm>
            <a:off x="4648200" y="2667000"/>
            <a:ext cx="1219200" cy="3429000"/>
          </a:xfrm>
          <a:prstGeom prst="rect">
            <a:avLst/>
          </a:prstGeom>
          <a:solidFill>
            <a:schemeClr val="bg1">
              <a:alpha val="0"/>
            </a:schemeClr>
          </a:solidFill>
          <a:ln w="12700">
            <a:solidFill>
              <a:srgbClr val="FF66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a:latin typeface="Arial" charset="0"/>
              </a:rPr>
              <a:t>Anatomy of a Weblog Entry</a:t>
            </a:r>
          </a:p>
        </p:txBody>
      </p:sp>
      <p:sp>
        <p:nvSpPr>
          <p:cNvPr id="165891" name="Rectangle 3"/>
          <p:cNvSpPr>
            <a:spLocks noGrp="1" noChangeArrowheads="1"/>
          </p:cNvSpPr>
          <p:nvPr>
            <p:ph type="body" sz="half" idx="1"/>
          </p:nvPr>
        </p:nvSpPr>
        <p:spPr>
          <a:xfrm>
            <a:off x="685800" y="1371600"/>
            <a:ext cx="3810000" cy="4575175"/>
          </a:xfrm>
        </p:spPr>
        <p:txBody>
          <a:bodyPr/>
          <a:lstStyle/>
          <a:p>
            <a:r>
              <a:rPr lang="en-US" sz="2000"/>
              <a:t>Title (usually)</a:t>
            </a:r>
          </a:p>
          <a:p>
            <a:r>
              <a:rPr lang="en-US" sz="2000"/>
              <a:t>Link (sometimes)</a:t>
            </a:r>
          </a:p>
          <a:p>
            <a:r>
              <a:rPr lang="en-US" sz="2000"/>
              <a:t>Entry text</a:t>
            </a:r>
          </a:p>
          <a:p>
            <a:r>
              <a:rPr lang="en-US" sz="2000"/>
              <a:t>Permalink (usually)</a:t>
            </a:r>
          </a:p>
          <a:p>
            <a:endParaRPr lang="en-US" sz="2000"/>
          </a:p>
          <a:p>
            <a:r>
              <a:rPr lang="en-US" sz="2000"/>
              <a:t>Datestamp</a:t>
            </a:r>
          </a:p>
          <a:p>
            <a:endParaRPr lang="en-US" sz="2000"/>
          </a:p>
          <a:p>
            <a:endParaRPr lang="en-US" sz="2000"/>
          </a:p>
          <a:p>
            <a:endParaRPr lang="en-US" sz="2000"/>
          </a:p>
          <a:p>
            <a:endParaRPr lang="en-US" sz="2000"/>
          </a:p>
          <a:p>
            <a:r>
              <a:rPr lang="en-US" sz="2000"/>
              <a:t>Links for comments and or trackbacks (sometimes)</a:t>
            </a:r>
          </a:p>
          <a:p>
            <a:pPr lvl="1"/>
            <a:endParaRPr lang="en-US" sz="1600"/>
          </a:p>
          <a:p>
            <a:endParaRPr lang="en-US" sz="2000"/>
          </a:p>
          <a:p>
            <a:pPr>
              <a:buFont typeface="Wingdings" pitchFamily="2" charset="2"/>
              <a:buNone/>
            </a:pPr>
            <a:endParaRPr lang="en-US" sz="2000"/>
          </a:p>
        </p:txBody>
      </p:sp>
      <p:pic>
        <p:nvPicPr>
          <p:cNvPr id="165892" name="Picture 4"/>
          <p:cNvPicPr>
            <a:picLocks noChangeAspect="1" noChangeArrowheads="1"/>
          </p:cNvPicPr>
          <p:nvPr>
            <p:ph sz="half" idx="2"/>
          </p:nvPr>
        </p:nvPicPr>
        <p:blipFill>
          <a:blip r:embed="rId3" cstate="print"/>
          <a:srcRect/>
          <a:stretch>
            <a:fillRect/>
          </a:stretch>
        </p:blipFill>
        <p:spPr/>
      </p:pic>
      <p:sp>
        <p:nvSpPr>
          <p:cNvPr id="165893" name="Line 5"/>
          <p:cNvSpPr>
            <a:spLocks noChangeShapeType="1"/>
          </p:cNvSpPr>
          <p:nvPr/>
        </p:nvSpPr>
        <p:spPr bwMode="auto">
          <a:xfrm>
            <a:off x="2819400" y="1600200"/>
            <a:ext cx="1905000" cy="152400"/>
          </a:xfrm>
          <a:prstGeom prst="line">
            <a:avLst/>
          </a:prstGeom>
          <a:noFill/>
          <a:ln w="12700">
            <a:solidFill>
              <a:schemeClr val="tx1"/>
            </a:solidFill>
            <a:round/>
            <a:headEnd/>
            <a:tailEnd type="triangle" w="med" len="med"/>
          </a:ln>
          <a:effectLst/>
        </p:spPr>
        <p:txBody>
          <a:bodyPr/>
          <a:lstStyle/>
          <a:p>
            <a:endParaRPr lang="en-US"/>
          </a:p>
        </p:txBody>
      </p:sp>
      <p:sp>
        <p:nvSpPr>
          <p:cNvPr id="165894" name="Line 6"/>
          <p:cNvSpPr>
            <a:spLocks noChangeShapeType="1"/>
          </p:cNvSpPr>
          <p:nvPr/>
        </p:nvSpPr>
        <p:spPr bwMode="auto">
          <a:xfrm>
            <a:off x="2438400" y="2286000"/>
            <a:ext cx="2286000" cy="0"/>
          </a:xfrm>
          <a:prstGeom prst="line">
            <a:avLst/>
          </a:prstGeom>
          <a:noFill/>
          <a:ln w="12700">
            <a:solidFill>
              <a:schemeClr val="tx1"/>
            </a:solidFill>
            <a:round/>
            <a:headEnd/>
            <a:tailEnd type="triangle" w="med" len="med"/>
          </a:ln>
          <a:effectLst/>
        </p:spPr>
        <p:txBody>
          <a:bodyPr/>
          <a:lstStyle/>
          <a:p>
            <a:endParaRPr lang="en-US"/>
          </a:p>
        </p:txBody>
      </p:sp>
      <p:sp>
        <p:nvSpPr>
          <p:cNvPr id="165896" name="Line 8"/>
          <p:cNvSpPr>
            <a:spLocks noChangeShapeType="1"/>
          </p:cNvSpPr>
          <p:nvPr/>
        </p:nvSpPr>
        <p:spPr bwMode="auto">
          <a:xfrm>
            <a:off x="2514600" y="3352800"/>
            <a:ext cx="2895600" cy="2438400"/>
          </a:xfrm>
          <a:prstGeom prst="line">
            <a:avLst/>
          </a:prstGeom>
          <a:noFill/>
          <a:ln w="12700">
            <a:solidFill>
              <a:schemeClr val="tx1"/>
            </a:solidFill>
            <a:round/>
            <a:headEnd/>
            <a:tailEnd type="triangle" w="med" len="med"/>
          </a:ln>
          <a:effectLst/>
        </p:spPr>
        <p:txBody>
          <a:bodyPr/>
          <a:lstStyle/>
          <a:p>
            <a:endParaRPr lang="en-US"/>
          </a:p>
        </p:txBody>
      </p:sp>
      <p:sp>
        <p:nvSpPr>
          <p:cNvPr id="165897" name="Line 9"/>
          <p:cNvSpPr>
            <a:spLocks noChangeShapeType="1"/>
          </p:cNvSpPr>
          <p:nvPr/>
        </p:nvSpPr>
        <p:spPr bwMode="auto">
          <a:xfrm>
            <a:off x="4267200" y="5334000"/>
            <a:ext cx="1905000" cy="457200"/>
          </a:xfrm>
          <a:prstGeom prst="line">
            <a:avLst/>
          </a:prstGeom>
          <a:noFill/>
          <a:ln w="12700">
            <a:solidFill>
              <a:schemeClr val="tx1"/>
            </a:solidFill>
            <a:round/>
            <a:headEnd/>
            <a:tailEnd type="triangle" w="med" len="med"/>
          </a:ln>
          <a:effectLst/>
        </p:spPr>
        <p:txBody>
          <a:bodyPr/>
          <a:lstStyle/>
          <a:p>
            <a:endParaRPr lang="en-US"/>
          </a:p>
        </p:txBody>
      </p:sp>
      <p:sp>
        <p:nvSpPr>
          <p:cNvPr id="165898" name="Rectangle 10"/>
          <p:cNvSpPr>
            <a:spLocks noChangeArrowheads="1"/>
          </p:cNvSpPr>
          <p:nvPr/>
        </p:nvSpPr>
        <p:spPr bwMode="auto">
          <a:xfrm>
            <a:off x="4724400" y="1600200"/>
            <a:ext cx="3200400" cy="228600"/>
          </a:xfrm>
          <a:prstGeom prst="rect">
            <a:avLst/>
          </a:prstGeom>
          <a:solidFill>
            <a:schemeClr val="bg1">
              <a:alpha val="0"/>
            </a:schemeClr>
          </a:solidFill>
          <a:ln w="12700">
            <a:solidFill>
              <a:srgbClr val="FF6600"/>
            </a:solidFill>
            <a:miter lim="800000"/>
            <a:headEnd/>
            <a:tailEnd/>
          </a:ln>
          <a:effectLst/>
        </p:spPr>
        <p:txBody>
          <a:bodyPr wrap="none" anchor="ctr"/>
          <a:lstStyle/>
          <a:p>
            <a:endParaRPr lang="en-US"/>
          </a:p>
        </p:txBody>
      </p:sp>
      <p:sp>
        <p:nvSpPr>
          <p:cNvPr id="165899" name="Rectangle 11"/>
          <p:cNvSpPr>
            <a:spLocks noChangeArrowheads="1"/>
          </p:cNvSpPr>
          <p:nvPr/>
        </p:nvSpPr>
        <p:spPr bwMode="auto">
          <a:xfrm>
            <a:off x="4724400" y="1905000"/>
            <a:ext cx="3200400" cy="3810000"/>
          </a:xfrm>
          <a:prstGeom prst="rect">
            <a:avLst/>
          </a:prstGeom>
          <a:solidFill>
            <a:schemeClr val="bg1">
              <a:alpha val="0"/>
            </a:schemeClr>
          </a:solidFill>
          <a:ln w="12700">
            <a:solidFill>
              <a:srgbClr val="FF6600"/>
            </a:solidFill>
            <a:miter lim="800000"/>
            <a:headEnd/>
            <a:tailEnd/>
          </a:ln>
          <a:effectLst/>
        </p:spPr>
        <p:txBody>
          <a:bodyPr wrap="none" anchor="ctr"/>
          <a:lstStyle/>
          <a:p>
            <a:endParaRPr lang="en-US"/>
          </a:p>
        </p:txBody>
      </p:sp>
      <p:sp>
        <p:nvSpPr>
          <p:cNvPr id="165900" name="Line 12"/>
          <p:cNvSpPr>
            <a:spLocks noChangeShapeType="1"/>
          </p:cNvSpPr>
          <p:nvPr/>
        </p:nvSpPr>
        <p:spPr bwMode="auto">
          <a:xfrm flipV="1">
            <a:off x="2514600" y="1524000"/>
            <a:ext cx="2133600" cy="1828800"/>
          </a:xfrm>
          <a:prstGeom prst="line">
            <a:avLst/>
          </a:prstGeom>
          <a:noFill/>
          <a:ln w="12700">
            <a:solidFill>
              <a:schemeClr val="tx1"/>
            </a:solidFill>
            <a:round/>
            <a:headEnd/>
            <a:tailEnd type="triangle" w="med" len="med"/>
          </a:ln>
          <a:effectLst/>
        </p:spPr>
        <p:txBody>
          <a:bodyPr/>
          <a:lstStyle/>
          <a:p>
            <a:endParaRPr lang="en-US"/>
          </a:p>
        </p:txBody>
      </p:sp>
      <p:sp>
        <p:nvSpPr>
          <p:cNvPr id="165901" name="Rectangle 13"/>
          <p:cNvSpPr>
            <a:spLocks noChangeArrowheads="1"/>
          </p:cNvSpPr>
          <p:nvPr/>
        </p:nvSpPr>
        <p:spPr bwMode="auto">
          <a:xfrm>
            <a:off x="6172200" y="5715000"/>
            <a:ext cx="1143000" cy="304800"/>
          </a:xfrm>
          <a:prstGeom prst="rect">
            <a:avLst/>
          </a:prstGeom>
          <a:solidFill>
            <a:schemeClr val="bg1">
              <a:alpha val="0"/>
            </a:schemeClr>
          </a:solidFill>
          <a:ln w="12700">
            <a:solidFill>
              <a:srgbClr val="FF6600"/>
            </a:solidFill>
            <a:miter lim="800000"/>
            <a:headEnd/>
            <a:tailEnd/>
          </a:ln>
          <a:effectLst/>
        </p:spPr>
        <p:txBody>
          <a:bodyPr wrap="none" anchor="ctr"/>
          <a:lstStyle/>
          <a:p>
            <a:endParaRPr lang="en-US"/>
          </a:p>
        </p:txBody>
      </p:sp>
      <p:sp>
        <p:nvSpPr>
          <p:cNvPr id="165902" name="Rectangle 14"/>
          <p:cNvSpPr>
            <a:spLocks noChangeArrowheads="1"/>
          </p:cNvSpPr>
          <p:nvPr/>
        </p:nvSpPr>
        <p:spPr bwMode="auto">
          <a:xfrm>
            <a:off x="4648200" y="1371600"/>
            <a:ext cx="3429000" cy="228600"/>
          </a:xfrm>
          <a:prstGeom prst="rect">
            <a:avLst/>
          </a:prstGeom>
          <a:solidFill>
            <a:schemeClr val="bg1">
              <a:alpha val="0"/>
            </a:schemeClr>
          </a:solidFill>
          <a:ln w="12700">
            <a:solidFill>
              <a:srgbClr val="FF6600"/>
            </a:solidFill>
            <a:miter lim="800000"/>
            <a:headEnd/>
            <a:tailEnd/>
          </a:ln>
          <a:effectLst/>
        </p:spPr>
        <p:txBody>
          <a:bodyPr wrap="none" anchor="ctr"/>
          <a:lstStyle/>
          <a:p>
            <a:endParaRPr lang="en-US"/>
          </a:p>
        </p:txBody>
      </p:sp>
      <p:sp>
        <p:nvSpPr>
          <p:cNvPr id="165903" name="Rectangle 15"/>
          <p:cNvSpPr>
            <a:spLocks noChangeArrowheads="1"/>
          </p:cNvSpPr>
          <p:nvPr/>
        </p:nvSpPr>
        <p:spPr bwMode="auto">
          <a:xfrm>
            <a:off x="5257800" y="5715000"/>
            <a:ext cx="914400" cy="304800"/>
          </a:xfrm>
          <a:prstGeom prst="rect">
            <a:avLst/>
          </a:prstGeom>
          <a:solidFill>
            <a:schemeClr val="bg1">
              <a:alpha val="0"/>
            </a:schemeClr>
          </a:solidFill>
          <a:ln w="12700">
            <a:solidFill>
              <a:srgbClr val="FF66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Permalinks</a:t>
            </a:r>
          </a:p>
        </p:txBody>
      </p:sp>
      <p:sp>
        <p:nvSpPr>
          <p:cNvPr id="81923" name="Rectangle 3"/>
          <p:cNvSpPr>
            <a:spLocks noGrp="1" noChangeArrowheads="1"/>
          </p:cNvSpPr>
          <p:nvPr>
            <p:ph type="body" idx="1"/>
          </p:nvPr>
        </p:nvSpPr>
        <p:spPr>
          <a:xfrm>
            <a:off x="381000" y="1524000"/>
            <a:ext cx="8458200" cy="4953000"/>
          </a:xfrm>
        </p:spPr>
        <p:txBody>
          <a:bodyPr/>
          <a:lstStyle/>
          <a:p>
            <a:r>
              <a:rPr lang="en-US" sz="2000"/>
              <a:t>One problem with the rolling of old entries off the home page of a blog is that it can make linking to an item tricky. </a:t>
            </a:r>
          </a:p>
          <a:p>
            <a:r>
              <a:rPr lang="en-US" sz="2000"/>
              <a:t>Do you link to the home page? If so, eventually your link stops making sense. Also, in the meantime, readers may have to scroll down to find the entry once newer ones are posted at the top of the page. </a:t>
            </a:r>
          </a:p>
          <a:p>
            <a:r>
              <a:rPr lang="en-US" sz="2000"/>
              <a:t>What greases the wheels of blogging is ease-of-use, not stop-and-think or hey-this-is-a-hassle-forget-it. The solution is the permalink—that is, a permanent link to an entry. </a:t>
            </a:r>
          </a:p>
          <a:p>
            <a:r>
              <a:rPr lang="en-US" sz="2000"/>
              <a:t>If you’ve ever wondered why some blogs have the word “link” or “permalink” or sometime a hashmark (“#”) after each entry, but clicking the link just takes you to that same post, well this is why. </a:t>
            </a:r>
          </a:p>
          <a:p>
            <a:r>
              <a:rPr lang="en-US" sz="2000"/>
              <a:t>Anyone who wants to link to the item can use the unique URL of the permalink instead of a generic link to the home page. (After all, the home page link only makes sense, really, when you’re recommending the blog as a good read in general.) </a:t>
            </a:r>
          </a:p>
          <a:p>
            <a:r>
              <a:rPr lang="en-US" sz="2000"/>
              <a:t>Most blog software generates permalinks automatically.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t>Blogrolls</a:t>
            </a:r>
          </a:p>
        </p:txBody>
      </p:sp>
      <p:sp>
        <p:nvSpPr>
          <p:cNvPr id="82947" name="Rectangle 3"/>
          <p:cNvSpPr>
            <a:spLocks noGrp="1" noChangeArrowheads="1"/>
          </p:cNvSpPr>
          <p:nvPr>
            <p:ph type="body" idx="1"/>
          </p:nvPr>
        </p:nvSpPr>
        <p:spPr>
          <a:xfrm>
            <a:off x="228600" y="1371600"/>
            <a:ext cx="6400800" cy="5486400"/>
          </a:xfrm>
        </p:spPr>
        <p:txBody>
          <a:bodyPr/>
          <a:lstStyle/>
          <a:p>
            <a:r>
              <a:rPr lang="en-US" sz="2000"/>
              <a:t>Another common, but not mandatory, characteristic of weblogs is the (relatively) static sidebar running alongside the tall column of posted entries. </a:t>
            </a:r>
          </a:p>
          <a:p>
            <a:r>
              <a:rPr lang="en-US" sz="2000"/>
              <a:t>Frequently updated content solves a lot of web problems but it doesn’t really address the need for more stable, organized information. </a:t>
            </a:r>
          </a:p>
          <a:p>
            <a:r>
              <a:rPr lang="en-US" sz="2000"/>
              <a:t>When Cameron Barrett started listing “other websites like this one” at his popular early weblog site CamWorld (http://camworld.com/), he set in motion a tradition of using the sidebar of one’s blog to list other sites you recommend and presumably read yourself. </a:t>
            </a:r>
          </a:p>
          <a:p>
            <a:r>
              <a:rPr lang="en-US" sz="2000"/>
              <a:t>Such a lists of links is now usually called a blogroll (named after the habit authors have of blurbing each other’s books, which is called logrolling). </a:t>
            </a:r>
          </a:p>
        </p:txBody>
      </p:sp>
      <p:sp>
        <p:nvSpPr>
          <p:cNvPr id="82948" name="Text Box 4"/>
          <p:cNvSpPr txBox="1">
            <a:spLocks noChangeArrowheads="1"/>
          </p:cNvSpPr>
          <p:nvPr/>
        </p:nvSpPr>
        <p:spPr bwMode="auto">
          <a:xfrm>
            <a:off x="6781800" y="1603375"/>
            <a:ext cx="2209800" cy="4035425"/>
          </a:xfrm>
          <a:prstGeom prst="rect">
            <a:avLst/>
          </a:prstGeom>
          <a:noFill/>
          <a:ln w="12700">
            <a:noFill/>
            <a:miter lim="800000"/>
            <a:headEnd/>
            <a:tailEnd/>
          </a:ln>
          <a:effectLst/>
        </p:spPr>
        <p:txBody>
          <a:bodyPr>
            <a:spAutoFit/>
          </a:bodyPr>
          <a:lstStyle/>
          <a:p>
            <a:pPr algn="l">
              <a:lnSpc>
                <a:spcPct val="80000"/>
              </a:lnSpc>
              <a:spcBef>
                <a:spcPct val="30000"/>
              </a:spcBef>
              <a:buSzPct val="100000"/>
              <a:buFont typeface="Wingdings" pitchFamily="2" charset="2"/>
              <a:buNone/>
            </a:pPr>
            <a:r>
              <a:rPr lang="en-US"/>
              <a:t>Not Permalinks</a:t>
            </a:r>
            <a:br>
              <a:rPr lang="en-US"/>
            </a:br>
            <a:r>
              <a:rPr lang="en-US" b="0"/>
              <a:t>You will sometimes hear people refer to the stable links in the sidebar of a blog as permalinks. This is an understandable mistake. They’re links aren’t they? And they sit there permanently instead of scrolling off the page like a blog post, right? True, but as we’ve seen that word is already taken</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Other Common Features</a:t>
            </a:r>
          </a:p>
        </p:txBody>
      </p:sp>
      <p:sp>
        <p:nvSpPr>
          <p:cNvPr id="83971" name="Rectangle 3"/>
          <p:cNvSpPr>
            <a:spLocks noGrp="1" noChangeArrowheads="1"/>
          </p:cNvSpPr>
          <p:nvPr>
            <p:ph type="body" idx="1"/>
          </p:nvPr>
        </p:nvSpPr>
        <p:spPr>
          <a:xfrm>
            <a:off x="1116013" y="1447800"/>
            <a:ext cx="7265987" cy="5181600"/>
          </a:xfrm>
        </p:spPr>
        <p:txBody>
          <a:bodyPr/>
          <a:lstStyle/>
          <a:p>
            <a:r>
              <a:rPr lang="en-US"/>
              <a:t>“What I’m reading” or “What I’m listening to” lists, sometimes with book or album covers, sometimes as links to Amazon or another store that earns a tiny affiliate commission.</a:t>
            </a:r>
          </a:p>
          <a:p>
            <a:r>
              <a:rPr lang="en-US"/>
              <a:t>Tip jar</a:t>
            </a:r>
          </a:p>
          <a:p>
            <a:r>
              <a:rPr lang="en-US"/>
              <a:t>Wish lists (lists at Amazon or elsewhere of items you’d like that others can buy you)</a:t>
            </a:r>
          </a:p>
          <a:p>
            <a:r>
              <a:rPr lang="en-US"/>
              <a:t>Swag stores (often using Café Press) selling t-shirts, trucker caps, and coffee mugs with the blog’s logo or slogan on it (seriously)!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A Flexible Concept</a:t>
            </a:r>
          </a:p>
        </p:txBody>
      </p:sp>
      <p:sp>
        <p:nvSpPr>
          <p:cNvPr id="84995" name="Rectangle 3"/>
          <p:cNvSpPr>
            <a:spLocks noGrp="1" noChangeArrowheads="1"/>
          </p:cNvSpPr>
          <p:nvPr>
            <p:ph type="body" idx="1"/>
          </p:nvPr>
        </p:nvSpPr>
        <p:spPr>
          <a:xfrm>
            <a:off x="457200" y="1371600"/>
            <a:ext cx="8229600" cy="4575175"/>
          </a:xfrm>
        </p:spPr>
        <p:txBody>
          <a:bodyPr/>
          <a:lstStyle/>
          <a:p>
            <a:r>
              <a:rPr lang="en-US"/>
              <a:t>Deep down, the "log" concept is pretty flexible. </a:t>
            </a:r>
          </a:p>
          <a:p>
            <a:r>
              <a:rPr lang="en-US"/>
              <a:t>You can keep track of or publish anything in chronological order. </a:t>
            </a:r>
          </a:p>
          <a:p>
            <a:r>
              <a:rPr lang="en-US"/>
              <a:t>There are some stunning photoblogs out there. </a:t>
            </a:r>
          </a:p>
          <a:p>
            <a:r>
              <a:rPr lang="en-US"/>
              <a:t>The idea of what constitutes a blog is still evolving. </a:t>
            </a:r>
          </a:p>
          <a:p>
            <a:r>
              <a:rPr lang="en-US"/>
              <a:t>As people influence each other and catchy ideas catch on, the elements of blogging will change and blogs themselves will eventually evolve into something else as technology and culture continue to interact with each other.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Variant Types of Blogs</a:t>
            </a:r>
          </a:p>
        </p:txBody>
      </p:sp>
      <p:sp>
        <p:nvSpPr>
          <p:cNvPr id="86019" name="Rectangle 3"/>
          <p:cNvSpPr>
            <a:spLocks noGrp="1" noChangeArrowheads="1"/>
          </p:cNvSpPr>
          <p:nvPr>
            <p:ph type="body" idx="1"/>
          </p:nvPr>
        </p:nvSpPr>
        <p:spPr>
          <a:xfrm>
            <a:off x="685800" y="1371600"/>
            <a:ext cx="7848600" cy="5181600"/>
          </a:xfrm>
        </p:spPr>
        <p:txBody>
          <a:bodyPr/>
          <a:lstStyle/>
          <a:p>
            <a:r>
              <a:rPr lang="en-US" sz="2200"/>
              <a:t>The blog model is flexible, and can be stretched in many ways to accommodate various interpretations, as long as the "log" aspect is there.</a:t>
            </a:r>
          </a:p>
          <a:p>
            <a:r>
              <a:rPr lang="en-US" sz="2200"/>
              <a:t>Inside companies you may see project blogs or knowledge logs</a:t>
            </a:r>
          </a:p>
          <a:p>
            <a:r>
              <a:rPr lang="en-US" sz="2200"/>
              <a:t>There are professional blogs</a:t>
            </a:r>
          </a:p>
          <a:p>
            <a:r>
              <a:rPr lang="en-US" sz="2200"/>
              <a:t>We’re starting to see more paid journalist / columnist / pundit-type blogs, </a:t>
            </a:r>
          </a:p>
          <a:p>
            <a:r>
              <a:rPr lang="en-US" sz="2200"/>
              <a:t>There are nanopublishing ventures, such as Nick Denton’s Gizmodo, a blog that features electronic gadgets as a commercial venture, and the Gawker, a media/gossip magazine.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noFill/>
          <a:ln/>
        </p:spPr>
        <p:txBody>
          <a:bodyPr/>
          <a:lstStyle/>
          <a:p>
            <a:r>
              <a:rPr lang="en-US" sz="4400" b="0"/>
              <a:t>Designing and Building blogs</a:t>
            </a:r>
          </a:p>
        </p:txBody>
      </p:sp>
      <p:sp>
        <p:nvSpPr>
          <p:cNvPr id="309251" name="Rectangle 3"/>
          <p:cNvSpPr>
            <a:spLocks noGrp="1" noChangeArrowheads="1"/>
          </p:cNvSpPr>
          <p:nvPr>
            <p:ph type="body" idx="1"/>
          </p:nvPr>
        </p:nvSpPr>
        <p:spPr>
          <a:xfrm>
            <a:off x="685800" y="1520825"/>
            <a:ext cx="4343400" cy="4575175"/>
          </a:xfrm>
          <a:noFill/>
          <a:ln/>
        </p:spPr>
        <p:txBody>
          <a:bodyPr/>
          <a:lstStyle/>
          <a:p>
            <a:pPr>
              <a:buFont typeface="Wingdings" pitchFamily="2" charset="2"/>
              <a:buNone/>
            </a:pPr>
            <a:r>
              <a:rPr lang="en-US"/>
              <a:t>Insights in blog design and building</a:t>
            </a:r>
          </a:p>
          <a:p>
            <a:pPr>
              <a:buFont typeface="Wingdings" pitchFamily="2" charset="2"/>
              <a:buNone/>
            </a:pPr>
            <a:endParaRPr lang="en-US"/>
          </a:p>
          <a:p>
            <a:pPr>
              <a:buFont typeface="Wingdings" pitchFamily="2" charset="2"/>
              <a:buNone/>
            </a:pPr>
            <a:r>
              <a:rPr lang="en-US" sz="1800">
                <a:solidFill>
                  <a:srgbClr val="491780"/>
                </a:solidFill>
              </a:rPr>
              <a:t>By Christian Crumlish</a:t>
            </a:r>
          </a:p>
        </p:txBody>
      </p:sp>
      <p:pic>
        <p:nvPicPr>
          <p:cNvPr id="309252" name="Picture 4"/>
          <p:cNvPicPr>
            <a:picLocks noChangeAspect="1" noChangeArrowheads="1"/>
          </p:cNvPicPr>
          <p:nvPr/>
        </p:nvPicPr>
        <p:blipFill>
          <a:blip r:embed="rId3" cstate="print"/>
          <a:srcRect/>
          <a:stretch>
            <a:fillRect/>
          </a:stretch>
        </p:blipFill>
        <p:spPr bwMode="auto">
          <a:xfrm>
            <a:off x="5181600" y="2286000"/>
            <a:ext cx="2971800" cy="2895600"/>
          </a:xfrm>
          <a:prstGeom prst="rect">
            <a:avLst/>
          </a:prstGeom>
          <a:noFill/>
          <a:ln w="12700">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t>Multiauthor Blogs</a:t>
            </a:r>
          </a:p>
        </p:txBody>
      </p:sp>
      <p:sp>
        <p:nvSpPr>
          <p:cNvPr id="87043" name="Rectangle 3"/>
          <p:cNvSpPr>
            <a:spLocks noGrp="1" noChangeArrowheads="1"/>
          </p:cNvSpPr>
          <p:nvPr>
            <p:ph type="body" idx="1"/>
          </p:nvPr>
        </p:nvSpPr>
        <p:spPr>
          <a:xfrm>
            <a:off x="1116013" y="1447800"/>
            <a:ext cx="6911975" cy="4953000"/>
          </a:xfrm>
        </p:spPr>
        <p:txBody>
          <a:bodyPr/>
          <a:lstStyle/>
          <a:p>
            <a:r>
              <a:rPr lang="en-US"/>
              <a:t>A blog does not have to be written by just one person. </a:t>
            </a:r>
          </a:p>
          <a:p>
            <a:r>
              <a:rPr lang="en-US"/>
              <a:t>There are any number of group blogs (several blog software tools make team blogging a snap), including some very popular community weblogs (not usually called blog in this case), such as Metafilter.com, Kuro5hin.org, and Slashdot.org.</a:t>
            </a:r>
          </a:p>
          <a:p>
            <a:r>
              <a:rPr lang="en-US"/>
              <a:t>There are people extending the blog architecture to drive entire edited, multicontributor publications, such as The Morning News (http://themorningnews.org/).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3" name="Rectangle 5"/>
          <p:cNvSpPr>
            <a:spLocks noChangeArrowheads="1"/>
          </p:cNvSpPr>
          <p:nvPr/>
        </p:nvSpPr>
        <p:spPr bwMode="auto">
          <a:xfrm>
            <a:off x="0" y="0"/>
            <a:ext cx="9144000" cy="1295400"/>
          </a:xfrm>
          <a:prstGeom prst="rect">
            <a:avLst/>
          </a:prstGeom>
          <a:solidFill>
            <a:schemeClr val="bg1"/>
          </a:solidFill>
          <a:ln w="12700" algn="ctr">
            <a:noFill/>
            <a:miter lim="800000"/>
            <a:headEnd/>
            <a:tailEnd/>
          </a:ln>
          <a:effectLst/>
        </p:spPr>
        <p:txBody>
          <a:bodyPr wrap="none" anchor="ctr"/>
          <a:lstStyle/>
          <a:p>
            <a:endParaRPr lang="en-US"/>
          </a:p>
        </p:txBody>
      </p:sp>
      <p:pic>
        <p:nvPicPr>
          <p:cNvPr id="186372" name="Picture 4"/>
          <p:cNvPicPr>
            <a:picLocks noChangeAspect="1" noChangeArrowheads="1"/>
          </p:cNvPicPr>
          <p:nvPr/>
        </p:nvPicPr>
        <p:blipFill>
          <a:blip r:embed="rId3" cstate="print"/>
          <a:srcRect/>
          <a:stretch>
            <a:fillRect/>
          </a:stretch>
        </p:blipFill>
        <p:spPr bwMode="auto">
          <a:xfrm>
            <a:off x="304800" y="0"/>
            <a:ext cx="8534400" cy="685800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t>Authentic Voice</a:t>
            </a:r>
          </a:p>
        </p:txBody>
      </p:sp>
      <p:sp>
        <p:nvSpPr>
          <p:cNvPr id="88067" name="Rectangle 3"/>
          <p:cNvSpPr>
            <a:spLocks noGrp="1" noChangeArrowheads="1"/>
          </p:cNvSpPr>
          <p:nvPr>
            <p:ph type="body" idx="1"/>
          </p:nvPr>
        </p:nvSpPr>
        <p:spPr>
          <a:xfrm>
            <a:off x="609600" y="1447800"/>
            <a:ext cx="7924800" cy="4800600"/>
          </a:xfrm>
        </p:spPr>
        <p:txBody>
          <a:bodyPr/>
          <a:lstStyle/>
          <a:p>
            <a:r>
              <a:rPr lang="en-US" sz="2000"/>
              <a:t>Blogging works chiefly because it is easy and fast.</a:t>
            </a:r>
          </a:p>
          <a:p>
            <a:r>
              <a:rPr lang="en-US" sz="2000"/>
              <a:t>This means that the owner of a blog has few if any impediments to updating the site frequently whenever anything meaningful or useful comes to mind.</a:t>
            </a:r>
          </a:p>
          <a:p>
            <a:r>
              <a:rPr lang="en-US" sz="2000"/>
              <a:t>This also means that the reader of a blog is rewarded with current, up-to-date information provided in a fluid format. </a:t>
            </a:r>
          </a:p>
          <a:p>
            <a:r>
              <a:rPr lang="en-US" sz="2000"/>
              <a:t>Because of this close-to-the-microphone context, the best blogging usually has a personal feel to it. </a:t>
            </a:r>
          </a:p>
          <a:p>
            <a:r>
              <a:rPr lang="en-US" sz="2000"/>
              <a:t>The more of the writer’s personality shines through on their blog, the more vivid and appealing the blog entries come out. </a:t>
            </a:r>
          </a:p>
          <a:p>
            <a:r>
              <a:rPr lang="en-US" sz="2000"/>
              <a:t>This does not necessarily mean talking about your cat or what you had for breakfast, but it does tend to mean writing in your own natural voice and expressing a human point of view. </a:t>
            </a:r>
          </a:p>
          <a:p>
            <a:r>
              <a:rPr lang="en-US" sz="2000"/>
              <a:t>Blog writing often contrasts with carefully controlled and vetted corporate communications.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Why Blog?</a:t>
            </a:r>
          </a:p>
        </p:txBody>
      </p:sp>
      <p:sp>
        <p:nvSpPr>
          <p:cNvPr id="89091" name="Rectangle 3"/>
          <p:cNvSpPr>
            <a:spLocks noGrp="1" noChangeArrowheads="1"/>
          </p:cNvSpPr>
          <p:nvPr>
            <p:ph type="body" idx="1"/>
          </p:nvPr>
        </p:nvSpPr>
        <p:spPr>
          <a:xfrm>
            <a:off x="609600" y="1447800"/>
            <a:ext cx="5410200" cy="4953000"/>
          </a:xfrm>
        </p:spPr>
        <p:txBody>
          <a:bodyPr/>
          <a:lstStyle/>
          <a:p>
            <a:r>
              <a:rPr lang="en-US"/>
              <a:t>Personal or professional reasons?</a:t>
            </a:r>
          </a:p>
          <a:p>
            <a:r>
              <a:rPr lang="en-US"/>
              <a:t>An easy way of making updates to a news page</a:t>
            </a:r>
          </a:p>
          <a:p>
            <a:r>
              <a:rPr lang="en-US"/>
              <a:t>By blogging your thoughts in public, especially when talking about the things you are an expert in, you connect yourself to a larger community of thinkers and writers. </a:t>
            </a:r>
          </a:p>
          <a:p>
            <a:r>
              <a:rPr lang="en-US"/>
              <a:t>You may blog as an individual or as part of a group. </a:t>
            </a:r>
          </a:p>
          <a:p>
            <a:r>
              <a:rPr lang="en-US"/>
              <a:t>You may do it in public (on the Internet) or in private (on a network or intranet).</a:t>
            </a:r>
          </a:p>
        </p:txBody>
      </p:sp>
      <p:sp>
        <p:nvSpPr>
          <p:cNvPr id="89092" name="Text Box 4"/>
          <p:cNvSpPr txBox="1">
            <a:spLocks noChangeArrowheads="1"/>
          </p:cNvSpPr>
          <p:nvPr/>
        </p:nvSpPr>
        <p:spPr bwMode="auto">
          <a:xfrm>
            <a:off x="6172200" y="1524000"/>
            <a:ext cx="2667000" cy="3113088"/>
          </a:xfrm>
          <a:prstGeom prst="rect">
            <a:avLst/>
          </a:prstGeom>
          <a:noFill/>
          <a:ln w="12700">
            <a:noFill/>
            <a:miter lim="800000"/>
            <a:headEnd/>
            <a:tailEnd/>
          </a:ln>
          <a:effectLst/>
        </p:spPr>
        <p:txBody>
          <a:bodyPr>
            <a:spAutoFit/>
          </a:bodyPr>
          <a:lstStyle/>
          <a:p>
            <a:pPr algn="l">
              <a:spcBef>
                <a:spcPct val="50000"/>
              </a:spcBef>
            </a:pPr>
            <a:r>
              <a:rPr lang="en-US"/>
              <a:t>Your Personal Brand</a:t>
            </a:r>
            <a:br>
              <a:rPr lang="en-US"/>
            </a:br>
            <a:r>
              <a:rPr lang="en-US" b="0"/>
              <a:t>By posting your ideas to your own blog instead of to Usenet or a web-based bulletin board somewhere, you are taking responsibility for and "owning" your words, slapping them with your personal brand.</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t>Ask Yourself</a:t>
            </a:r>
          </a:p>
        </p:txBody>
      </p:sp>
      <p:sp>
        <p:nvSpPr>
          <p:cNvPr id="90115" name="Rectangle 3"/>
          <p:cNvSpPr>
            <a:spLocks noGrp="1" noChangeArrowheads="1"/>
          </p:cNvSpPr>
          <p:nvPr>
            <p:ph type="body" idx="1"/>
          </p:nvPr>
        </p:nvSpPr>
        <p:spPr>
          <a:xfrm>
            <a:off x="1116013" y="1371600"/>
            <a:ext cx="6911975" cy="5105400"/>
          </a:xfrm>
        </p:spPr>
        <p:txBody>
          <a:bodyPr/>
          <a:lstStyle/>
          <a:p>
            <a:pPr>
              <a:buFont typeface="Wingdings" pitchFamily="2" charset="2"/>
              <a:buNone/>
            </a:pPr>
            <a:r>
              <a:rPr lang="en-US"/>
              <a:t>Before you start blogging, though, ask yourself a few questions: </a:t>
            </a:r>
          </a:p>
          <a:p>
            <a:pPr>
              <a:buFont typeface="Wingdings" pitchFamily="2" charset="2"/>
              <a:buNone/>
            </a:pPr>
            <a:endParaRPr lang="en-US"/>
          </a:p>
          <a:p>
            <a:r>
              <a:rPr lang="en-US"/>
              <a:t>What is the goal of your blog? </a:t>
            </a:r>
          </a:p>
          <a:p>
            <a:r>
              <a:rPr lang="en-US"/>
              <a:t>What is its purpose? </a:t>
            </a:r>
          </a:p>
          <a:p>
            <a:r>
              <a:rPr lang="en-US"/>
              <a:t>What problems do you expect to solve by blogging? </a:t>
            </a:r>
          </a:p>
          <a:p>
            <a:r>
              <a:rPr lang="en-US"/>
              <a:t>Will you have enough to say on a daily or weekly basis?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Professional Blogging</a:t>
            </a:r>
          </a:p>
        </p:txBody>
      </p:sp>
      <p:sp>
        <p:nvSpPr>
          <p:cNvPr id="91139" name="Rectangle 3"/>
          <p:cNvSpPr>
            <a:spLocks noGrp="1" noChangeArrowheads="1"/>
          </p:cNvSpPr>
          <p:nvPr>
            <p:ph type="body" idx="1"/>
          </p:nvPr>
        </p:nvSpPr>
        <p:spPr>
          <a:xfrm>
            <a:off x="381000" y="1600200"/>
            <a:ext cx="5791200" cy="4724400"/>
          </a:xfrm>
        </p:spPr>
        <p:txBody>
          <a:bodyPr/>
          <a:lstStyle/>
          <a:p>
            <a:r>
              <a:rPr lang="en-US" sz="2000"/>
              <a:t>In a work or professional context, you can use a blog as a means of sharing knowledge with a team or entire enterprise.</a:t>
            </a:r>
          </a:p>
          <a:p>
            <a:r>
              <a:rPr lang="en-US" sz="2000"/>
              <a:t>In public or in a community, maintaining an influential blog can gain you credibility as an expert, enhance your stature or standing among your colleagues. </a:t>
            </a:r>
          </a:p>
          <a:p>
            <a:r>
              <a:rPr lang="en-US" sz="2000"/>
              <a:t>In other words, you can use a blog to build your reputation ("thought leadership").</a:t>
            </a:r>
          </a:p>
          <a:p>
            <a:r>
              <a:rPr lang="en-US" sz="2000"/>
              <a:t>In general, you can argue in your blog for practices or policies you advocate, attempting to influence the thinking of others.</a:t>
            </a:r>
          </a:p>
          <a:p>
            <a:r>
              <a:rPr lang="en-US" sz="2000"/>
              <a:t>Perhaps most importantly, you can use a blog to seek feedback and contributions from collaborators.</a:t>
            </a:r>
          </a:p>
        </p:txBody>
      </p:sp>
      <p:sp>
        <p:nvSpPr>
          <p:cNvPr id="91140" name="Text Box 4"/>
          <p:cNvSpPr txBox="1">
            <a:spLocks noChangeArrowheads="1"/>
          </p:cNvSpPr>
          <p:nvPr/>
        </p:nvSpPr>
        <p:spPr bwMode="auto">
          <a:xfrm>
            <a:off x="6400800" y="1676400"/>
            <a:ext cx="2362200" cy="4075113"/>
          </a:xfrm>
          <a:prstGeom prst="rect">
            <a:avLst/>
          </a:prstGeom>
          <a:noFill/>
          <a:ln w="12700">
            <a:noFill/>
            <a:miter lim="800000"/>
            <a:headEnd/>
            <a:tailEnd/>
          </a:ln>
          <a:effectLst/>
        </p:spPr>
        <p:txBody>
          <a:bodyPr>
            <a:spAutoFit/>
          </a:bodyPr>
          <a:lstStyle/>
          <a:p>
            <a:pPr algn="l">
              <a:spcBef>
                <a:spcPct val="50000"/>
              </a:spcBef>
            </a:pPr>
            <a:r>
              <a:rPr lang="en-US"/>
              <a:t>Datestamping </a:t>
            </a:r>
            <a:br>
              <a:rPr lang="en-US"/>
            </a:br>
            <a:r>
              <a:rPr lang="en-US"/>
              <a:t>Your Ideas</a:t>
            </a:r>
            <a:br>
              <a:rPr lang="en-US"/>
            </a:br>
            <a:r>
              <a:rPr lang="en-US" b="0"/>
              <a:t>You can also use a blog to record your ideas as they come to you and to register innovative thinking in the public record, giving you bragging rights later as you point to your archive and say "I said that first."</a:t>
            </a:r>
          </a:p>
          <a:p>
            <a:pPr algn="l">
              <a:spcBef>
                <a:spcPct val="50000"/>
              </a:spcBef>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What Blogs are Not</a:t>
            </a:r>
          </a:p>
        </p:txBody>
      </p:sp>
      <p:sp>
        <p:nvSpPr>
          <p:cNvPr id="92163" name="Rectangle 3"/>
          <p:cNvSpPr>
            <a:spLocks noGrp="1" noChangeArrowheads="1"/>
          </p:cNvSpPr>
          <p:nvPr>
            <p:ph type="body" idx="1"/>
          </p:nvPr>
        </p:nvSpPr>
        <p:spPr>
          <a:xfrm>
            <a:off x="1116013" y="1371600"/>
            <a:ext cx="6911975" cy="4953000"/>
          </a:xfrm>
        </p:spPr>
        <p:txBody>
          <a:bodyPr/>
          <a:lstStyle/>
          <a:p>
            <a:r>
              <a:rPr lang="en-US" sz="2000"/>
              <a:t>Blogs are not e-mail.</a:t>
            </a:r>
          </a:p>
          <a:p>
            <a:r>
              <a:rPr lang="en-US" sz="2000"/>
              <a:t>Blogs are not discussion boards.</a:t>
            </a:r>
          </a:p>
          <a:p>
            <a:r>
              <a:rPr lang="en-US" sz="2000"/>
              <a:t>Blogs are not directories.</a:t>
            </a:r>
          </a:p>
          <a:p>
            <a:r>
              <a:rPr lang="en-US" sz="2000"/>
              <a:t>Blogs are not portals.</a:t>
            </a:r>
          </a:p>
          <a:p>
            <a:r>
              <a:rPr lang="en-US" sz="2000"/>
              <a:t>Blogs are not right for everybody.</a:t>
            </a:r>
          </a:p>
          <a:p>
            <a:r>
              <a:rPr lang="en-US" sz="2000"/>
              <a:t>Blogs are not effort-free or cost-free.</a:t>
            </a:r>
          </a:p>
          <a:p>
            <a:r>
              <a:rPr lang="en-US" sz="2000"/>
              <a:t>Blogs are not even easy for everybody.</a:t>
            </a:r>
          </a:p>
          <a:p>
            <a:r>
              <a:rPr lang="en-US" sz="2000"/>
              <a:t>Blogs are not immortal.</a:t>
            </a:r>
          </a:p>
          <a:p>
            <a:r>
              <a:rPr lang="en-US" sz="2000"/>
              <a:t>Blogs are not objective.</a:t>
            </a:r>
          </a:p>
          <a:p>
            <a:r>
              <a:rPr lang="en-US" sz="2000"/>
              <a:t>Blogs are not the solution to every problem on the Web.</a:t>
            </a:r>
          </a:p>
          <a:p>
            <a:r>
              <a:rPr lang="en-US" sz="2000"/>
              <a:t>Blogs are not the ultimate content management system.</a:t>
            </a:r>
          </a:p>
          <a:p>
            <a:r>
              <a:rPr lang="en-US" sz="2000"/>
              <a:t>Blogs are not (inherently) journalism.</a:t>
            </a:r>
          </a:p>
          <a:p>
            <a:r>
              <a:rPr lang="en-US" sz="2000"/>
              <a:t>Blogs are not a new medium.</a:t>
            </a:r>
          </a:p>
          <a:p>
            <a:endParaRPr lang="en-US" sz="20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39688"/>
            <a:ext cx="9144000" cy="1179512"/>
          </a:xfrm>
        </p:spPr>
        <p:txBody>
          <a:bodyPr/>
          <a:lstStyle/>
          <a:p>
            <a:r>
              <a:rPr lang="en-US"/>
              <a:t>When Not to Blog</a:t>
            </a:r>
          </a:p>
        </p:txBody>
      </p:sp>
      <p:sp>
        <p:nvSpPr>
          <p:cNvPr id="93187" name="Rectangle 3"/>
          <p:cNvSpPr>
            <a:spLocks noGrp="1" noChangeArrowheads="1"/>
          </p:cNvSpPr>
          <p:nvPr>
            <p:ph type="body" idx="1"/>
          </p:nvPr>
        </p:nvSpPr>
        <p:spPr>
          <a:xfrm>
            <a:off x="304800" y="1447800"/>
            <a:ext cx="6096000" cy="5410200"/>
          </a:xfrm>
        </p:spPr>
        <p:txBody>
          <a:bodyPr/>
          <a:lstStyle/>
          <a:p>
            <a:pPr>
              <a:lnSpc>
                <a:spcPct val="80000"/>
              </a:lnSpc>
            </a:pPr>
            <a:r>
              <a:rPr lang="en-US" sz="2000"/>
              <a:t>Do not violate the privacy of others. </a:t>
            </a:r>
          </a:p>
          <a:p>
            <a:pPr>
              <a:lnSpc>
                <a:spcPct val="80000"/>
              </a:lnSpc>
            </a:pPr>
            <a:r>
              <a:rPr lang="en-US" sz="2000"/>
              <a:t>Do you have the right to publicize this information? Have you considered who might read it—such as, oh, everyone on Earth, or even just everyone in your company? </a:t>
            </a:r>
          </a:p>
          <a:p>
            <a:pPr>
              <a:lnSpc>
                <a:spcPct val="80000"/>
              </a:lnSpc>
            </a:pPr>
            <a:r>
              <a:rPr lang="en-US" sz="2000"/>
              <a:t>If you are the representative of a company or organization there are probably legal issues you will need to clarify. </a:t>
            </a:r>
          </a:p>
          <a:p>
            <a:pPr>
              <a:lnSpc>
                <a:spcPct val="80000"/>
              </a:lnSpc>
            </a:pPr>
            <a:r>
              <a:rPr lang="en-US" sz="2000"/>
              <a:t>At least one reporter has been fired from his job for blogging (Steve Olafson was fired from the Houston Chronicle), and at least one high school student has been suspended for blogging from school. </a:t>
            </a:r>
          </a:p>
          <a:p>
            <a:pPr>
              <a:lnSpc>
                <a:spcPct val="80000"/>
              </a:lnSpc>
            </a:pPr>
            <a:r>
              <a:rPr lang="en-US" sz="2000"/>
              <a:t>As with public e-mail or discussion board posts, think before you fly off the handle. </a:t>
            </a:r>
          </a:p>
          <a:p>
            <a:pPr>
              <a:lnSpc>
                <a:spcPct val="80000"/>
              </a:lnSpc>
            </a:pPr>
            <a:r>
              <a:rPr lang="en-US" sz="2000"/>
              <a:t>There’s no required pace of blogging. Blogging works best when it flows from a comfortable rhythm of reading, reflecting, and writing.</a:t>
            </a:r>
          </a:p>
        </p:txBody>
      </p:sp>
      <p:sp>
        <p:nvSpPr>
          <p:cNvPr id="93188" name="Text Box 4"/>
          <p:cNvSpPr txBox="1">
            <a:spLocks noChangeArrowheads="1"/>
          </p:cNvSpPr>
          <p:nvPr/>
        </p:nvSpPr>
        <p:spPr bwMode="auto">
          <a:xfrm>
            <a:off x="6477000" y="1447800"/>
            <a:ext cx="2362200" cy="4486275"/>
          </a:xfrm>
          <a:prstGeom prst="rect">
            <a:avLst/>
          </a:prstGeom>
          <a:noFill/>
          <a:ln w="12700">
            <a:noFill/>
            <a:miter lim="800000"/>
            <a:headEnd/>
            <a:tailEnd/>
          </a:ln>
          <a:effectLst/>
        </p:spPr>
        <p:txBody>
          <a:bodyPr>
            <a:spAutoFit/>
          </a:bodyPr>
          <a:lstStyle/>
          <a:p>
            <a:pPr algn="l"/>
            <a:r>
              <a:rPr lang="en-US"/>
              <a:t>Be Careful </a:t>
            </a:r>
            <a:br>
              <a:rPr lang="en-US"/>
            </a:br>
            <a:r>
              <a:rPr lang="en-US"/>
              <a:t>Out There</a:t>
            </a:r>
            <a:endParaRPr lang="en-US" b="0"/>
          </a:p>
          <a:p>
            <a:pPr algn="l"/>
            <a:r>
              <a:rPr lang="en-US" b="0"/>
              <a:t>If you are part of a business, there may be commercial concerns or obligations as well as issues of proprietary or exclusive information.There could even be stock-market regulatory implications, so be sure to research these issues in advance.</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Grp="1" noChangeArrowheads="1"/>
          </p:cNvSpPr>
          <p:nvPr>
            <p:ph type="ctrTitle"/>
          </p:nvPr>
        </p:nvSpPr>
        <p:spPr>
          <a:xfrm>
            <a:off x="0" y="0"/>
            <a:ext cx="9144000" cy="1219200"/>
          </a:xfrm>
        </p:spPr>
        <p:txBody>
          <a:bodyPr/>
          <a:lstStyle/>
          <a:p>
            <a:r>
              <a:rPr lang="en-US"/>
              <a:t>Choosing and Setting Up a Blog Tool</a:t>
            </a:r>
          </a:p>
        </p:txBody>
      </p:sp>
      <p:sp>
        <p:nvSpPr>
          <p:cNvPr id="121861" name="Rectangle 5"/>
          <p:cNvSpPr>
            <a:spLocks noGrp="1" noChangeArrowheads="1"/>
          </p:cNvSpPr>
          <p:nvPr>
            <p:ph type="subTitle" idx="1"/>
          </p:nvPr>
        </p:nvSpPr>
        <p:spPr>
          <a:xfrm>
            <a:off x="990600" y="1371600"/>
            <a:ext cx="3048000" cy="914400"/>
          </a:xfrm>
        </p:spPr>
        <p:txBody>
          <a:bodyPr/>
          <a:lstStyle/>
          <a:p>
            <a:r>
              <a:rPr lang="en-US"/>
              <a:t>How to decide…</a:t>
            </a:r>
          </a:p>
        </p:txBody>
      </p:sp>
      <p:pic>
        <p:nvPicPr>
          <p:cNvPr id="121862" name="Picture 6"/>
          <p:cNvPicPr>
            <a:picLocks noChangeAspect="1" noChangeArrowheads="1"/>
          </p:cNvPicPr>
          <p:nvPr/>
        </p:nvPicPr>
        <p:blipFill>
          <a:blip r:embed="rId3" cstate="print"/>
          <a:srcRect/>
          <a:stretch>
            <a:fillRect/>
          </a:stretch>
        </p:blipFill>
        <p:spPr bwMode="auto">
          <a:xfrm>
            <a:off x="1295400" y="1828800"/>
            <a:ext cx="6553200" cy="5070475"/>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t>Best known blog solutions</a:t>
            </a:r>
          </a:p>
        </p:txBody>
      </p:sp>
      <p:sp>
        <p:nvSpPr>
          <p:cNvPr id="74755" name="Rectangle 3"/>
          <p:cNvSpPr>
            <a:spLocks noGrp="1" noChangeArrowheads="1"/>
          </p:cNvSpPr>
          <p:nvPr>
            <p:ph type="body" idx="1"/>
          </p:nvPr>
        </p:nvSpPr>
        <p:spPr>
          <a:xfrm>
            <a:off x="1676400" y="1676400"/>
            <a:ext cx="6858000" cy="4038600"/>
          </a:xfrm>
        </p:spPr>
        <p:txBody>
          <a:bodyPr/>
          <a:lstStyle/>
          <a:p>
            <a:r>
              <a:rPr lang="en-US"/>
              <a:t>Blogger and Blogger Pro (Google)</a:t>
            </a:r>
          </a:p>
          <a:p>
            <a:r>
              <a:rPr lang="en-US"/>
              <a:t>Radio (UserLand)</a:t>
            </a:r>
          </a:p>
          <a:p>
            <a:r>
              <a:rPr lang="en-US"/>
              <a:t>Movable Type and TypePad (Six Apart)</a:t>
            </a:r>
          </a:p>
          <a:p>
            <a:endParaRPr lang="en-US"/>
          </a:p>
          <a:p>
            <a:pPr>
              <a:buFont typeface="Wingdings" pitchFamily="2" charset="2"/>
              <a:buNone/>
            </a:pPr>
            <a:r>
              <a:rPr lang="en-US" i="1">
                <a:solidFill>
                  <a:schemeClr val="bg2"/>
                </a:solidFill>
              </a:rPr>
              <a:t>Not discussed today:</a:t>
            </a:r>
          </a:p>
          <a:p>
            <a:r>
              <a:rPr lang="en-US" i="1">
                <a:solidFill>
                  <a:schemeClr val="bg2"/>
                </a:solidFill>
              </a:rPr>
              <a:t>pMachine (pMachine)</a:t>
            </a:r>
          </a:p>
          <a:p>
            <a:r>
              <a:rPr lang="en-US" i="1">
                <a:solidFill>
                  <a:schemeClr val="bg2"/>
                </a:solidFill>
              </a:rPr>
              <a:t>Blosxom (Rael Dornfest)</a:t>
            </a:r>
          </a:p>
          <a:p>
            <a:r>
              <a:rPr lang="en-US" i="1">
                <a:solidFill>
                  <a:schemeClr val="bg2"/>
                </a:solidFill>
              </a:rPr>
              <a:t>Many others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p:spPr>
        <p:txBody>
          <a:bodyPr/>
          <a:lstStyle/>
          <a:p>
            <a:r>
              <a:rPr lang="en-US"/>
              <a:t>What This is Not About</a:t>
            </a:r>
          </a:p>
        </p:txBody>
      </p:sp>
      <p:sp>
        <p:nvSpPr>
          <p:cNvPr id="6147" name="Rectangle 3"/>
          <p:cNvSpPr>
            <a:spLocks noGrp="1" noChangeArrowheads="1"/>
          </p:cNvSpPr>
          <p:nvPr>
            <p:ph type="body" idx="1"/>
          </p:nvPr>
        </p:nvSpPr>
        <p:spPr>
          <a:xfrm>
            <a:off x="1116013" y="1676400"/>
            <a:ext cx="6911975" cy="2895600"/>
          </a:xfrm>
          <a:noFill/>
          <a:ln/>
        </p:spPr>
        <p:txBody>
          <a:bodyPr/>
          <a:lstStyle/>
          <a:p>
            <a:r>
              <a:rPr lang="en-US"/>
              <a:t>How to develop custom weblog software</a:t>
            </a:r>
          </a:p>
          <a:p>
            <a:r>
              <a:rPr lang="en-US"/>
              <a:t>Enterprise content management solutions</a:t>
            </a:r>
          </a:p>
          <a:p>
            <a:r>
              <a:rPr lang="en-US"/>
              <a:t>How to make money from a weblog</a:t>
            </a:r>
          </a:p>
          <a:p>
            <a:r>
              <a:rPr lang="en-US"/>
              <a:t>Website visual design</a:t>
            </a:r>
          </a:p>
          <a:p>
            <a:r>
              <a:rPr lang="en-US"/>
              <a:t>Bulletin board systems, chat, IM</a:t>
            </a:r>
          </a:p>
          <a:p>
            <a:r>
              <a:rPr lang="en-US"/>
              <a:t>Politics/personalities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Blogger and Blogger Pro</a:t>
            </a:r>
          </a:p>
        </p:txBody>
      </p:sp>
      <p:sp>
        <p:nvSpPr>
          <p:cNvPr id="94211" name="Rectangle 3"/>
          <p:cNvSpPr>
            <a:spLocks noGrp="1" noChangeArrowheads="1"/>
          </p:cNvSpPr>
          <p:nvPr>
            <p:ph type="body" idx="1"/>
          </p:nvPr>
        </p:nvSpPr>
        <p:spPr>
          <a:xfrm>
            <a:off x="762000" y="1295400"/>
            <a:ext cx="7620000" cy="5257800"/>
          </a:xfrm>
        </p:spPr>
        <p:txBody>
          <a:bodyPr/>
          <a:lstStyle/>
          <a:p>
            <a:r>
              <a:rPr lang="en-US" sz="2000"/>
              <a:t>http://blogger.com/</a:t>
            </a:r>
          </a:p>
          <a:p>
            <a:r>
              <a:rPr lang="en-US" sz="2000"/>
              <a:t>Blogger has grown up alongside the blogging phenomenon and a number of people credit the ease of creating and updating a blog with Blogger for a huge part of the initial growth of the trend. </a:t>
            </a:r>
          </a:p>
          <a:p>
            <a:r>
              <a:rPr lang="en-US" sz="2000"/>
              <a:t>Blogger is an application that runs on the remote hosted servers of Google, which bought Pyra Labs, the company that introduced the software.</a:t>
            </a:r>
          </a:p>
          <a:p>
            <a:r>
              <a:rPr lang="en-US" sz="2000"/>
              <a:t>You access your blog’s content-admin interface directly through your web browser.</a:t>
            </a:r>
          </a:p>
          <a:p>
            <a:r>
              <a:rPr lang="en-US" sz="2000"/>
              <a:t>You can update your blog from anywhere that’s connected to the Internet.</a:t>
            </a:r>
          </a:p>
          <a:p>
            <a:r>
              <a:rPr lang="en-US" sz="2000"/>
              <a:t>Blogger stores your data remotely, generating the pages (the front page and the archive page) of your blog from a database and then placing the files on the web server. (The raw database contents should not be confused with the content of the actual rendered pages.) </a:t>
            </a:r>
          </a:p>
        </p:txBody>
      </p:sp>
      <p:pic>
        <p:nvPicPr>
          <p:cNvPr id="94212" name="Picture 4"/>
          <p:cNvPicPr>
            <a:picLocks noChangeAspect="1" noChangeArrowheads="1"/>
          </p:cNvPicPr>
          <p:nvPr/>
        </p:nvPicPr>
        <p:blipFill>
          <a:blip r:embed="rId3" cstate="print"/>
          <a:srcRect/>
          <a:stretch>
            <a:fillRect/>
          </a:stretch>
        </p:blipFill>
        <p:spPr bwMode="auto">
          <a:xfrm>
            <a:off x="304800" y="76200"/>
            <a:ext cx="990600" cy="99060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t>Hosting (Blog*spot)</a:t>
            </a:r>
          </a:p>
        </p:txBody>
      </p:sp>
      <p:sp>
        <p:nvSpPr>
          <p:cNvPr id="95235" name="Rectangle 3"/>
          <p:cNvSpPr>
            <a:spLocks noGrp="1" noChangeArrowheads="1"/>
          </p:cNvSpPr>
          <p:nvPr>
            <p:ph type="body" idx="1"/>
          </p:nvPr>
        </p:nvSpPr>
        <p:spPr>
          <a:xfrm>
            <a:off x="1066800" y="1368425"/>
            <a:ext cx="6911975" cy="4956175"/>
          </a:xfrm>
        </p:spPr>
        <p:txBody>
          <a:bodyPr/>
          <a:lstStyle/>
          <a:p>
            <a:r>
              <a:rPr lang="en-US" sz="2000"/>
              <a:t>With Blogger, you have the option of hosting your site on a server provided by Google at a site called blog*spot (http://blogspot.com/) or you can host the site on your own server (or on a server provided by your ISP or by any other third party). </a:t>
            </a:r>
          </a:p>
          <a:p>
            <a:r>
              <a:rPr lang="en-US" sz="2000"/>
              <a:t>Blog*spot is a free ad-supported service, but there is also a fee-based option that removes the ads and offers some additional features (such as statistical tracking of your traffic).</a:t>
            </a:r>
          </a:p>
          <a:p>
            <a:r>
              <a:rPr lang="en-US" sz="2000"/>
              <a:t>You can start a blog with Blogger at one location and then later move it to a new address very easily. </a:t>
            </a:r>
          </a:p>
          <a:p>
            <a:r>
              <a:rPr lang="en-US" sz="2000"/>
              <a:t>The "cost" to doing so is in link breakage—all the people who have linked to you in the past will need to update their links to avoid this.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t>More about Blogger/Pro</a:t>
            </a:r>
          </a:p>
        </p:txBody>
      </p:sp>
      <p:sp>
        <p:nvSpPr>
          <p:cNvPr id="96259" name="Rectangle 3"/>
          <p:cNvSpPr>
            <a:spLocks noGrp="1" noChangeArrowheads="1"/>
          </p:cNvSpPr>
          <p:nvPr>
            <p:ph type="body" idx="1"/>
          </p:nvPr>
        </p:nvSpPr>
        <p:spPr>
          <a:xfrm>
            <a:off x="609600" y="1295400"/>
            <a:ext cx="7848600" cy="5334000"/>
          </a:xfrm>
        </p:spPr>
        <p:txBody>
          <a:bodyPr/>
          <a:lstStyle/>
          <a:p>
            <a:pPr>
              <a:lnSpc>
                <a:spcPct val="80000"/>
              </a:lnSpc>
            </a:pPr>
            <a:r>
              <a:rPr lang="en-US" sz="2000"/>
              <a:t>Blogger’s user interface is fairly easy to understand and use. It’s an elegant implementation given the limitations of browser windows. Most people find it a snap.</a:t>
            </a:r>
          </a:p>
          <a:p>
            <a:pPr>
              <a:lnSpc>
                <a:spcPct val="80000"/>
              </a:lnSpc>
            </a:pPr>
            <a:r>
              <a:rPr lang="en-US" sz="2000"/>
              <a:t>Blogger makes it very easy to add team members to a blog, to enable multiple people to contribute to the same blog.</a:t>
            </a:r>
          </a:p>
          <a:p>
            <a:pPr>
              <a:lnSpc>
                <a:spcPct val="80000"/>
              </a:lnSpc>
            </a:pPr>
            <a:r>
              <a:rPr lang="en-US" sz="2000"/>
              <a:t>Blogger has online documentation and an interactive support feature.</a:t>
            </a:r>
          </a:p>
          <a:p>
            <a:pPr>
              <a:lnSpc>
                <a:spcPct val="80000"/>
              </a:lnSpc>
            </a:pPr>
            <a:r>
              <a:rPr lang="en-US" sz="2000"/>
              <a:t>Blogger posts do not include title fields for the entries, but if you upgrade to Blogger Pro (for $35 currently, with plans to go to $50 eventually), you gain that feature along with a few others:</a:t>
            </a:r>
          </a:p>
          <a:p>
            <a:pPr lvl="1">
              <a:lnSpc>
                <a:spcPct val="80000"/>
              </a:lnSpc>
            </a:pPr>
            <a:r>
              <a:rPr lang="en-US"/>
              <a:t>The ability to post to your blog via e-mail</a:t>
            </a:r>
          </a:p>
          <a:p>
            <a:pPr lvl="1">
              <a:lnSpc>
                <a:spcPct val="80000"/>
              </a:lnSpc>
            </a:pPr>
            <a:r>
              <a:rPr lang="en-US"/>
              <a:t>Automated image posting</a:t>
            </a:r>
          </a:p>
          <a:p>
            <a:pPr lvl="1">
              <a:lnSpc>
                <a:spcPct val="80000"/>
              </a:lnSpc>
            </a:pPr>
            <a:r>
              <a:rPr lang="en-US"/>
              <a:t>A feature for posting drafts (without publishing them)</a:t>
            </a:r>
          </a:p>
          <a:p>
            <a:pPr lvl="1">
              <a:lnSpc>
                <a:spcPct val="80000"/>
              </a:lnSpc>
            </a:pPr>
            <a:r>
              <a:rPr lang="en-US"/>
              <a:t>The ability to generate an RSS feed to syndicate your blog or its headlines </a:t>
            </a:r>
          </a:p>
          <a:p>
            <a:pPr lvl="1">
              <a:lnSpc>
                <a:spcPct val="80000"/>
              </a:lnSpc>
            </a:pPr>
            <a:r>
              <a:rPr lang="en-US"/>
              <a:t>BlogSend, an e-mail broadcasting feature</a:t>
            </a:r>
          </a:p>
          <a:p>
            <a:pPr lvl="1">
              <a:lnSpc>
                <a:spcPct val="80000"/>
              </a:lnSpc>
            </a:pPr>
            <a:r>
              <a:rPr lang="en-US"/>
              <a:t>The ability to change the time stamp on a post</a:t>
            </a:r>
          </a:p>
          <a:p>
            <a:pPr lvl="1">
              <a:lnSpc>
                <a:spcPct val="80000"/>
              </a:lnSpc>
            </a:pPr>
            <a:r>
              <a:rPr lang="en-US"/>
              <a:t>Spell-checking</a:t>
            </a:r>
            <a:endParaRPr lang="en-US" sz="16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Radio UserLand</a:t>
            </a:r>
          </a:p>
        </p:txBody>
      </p:sp>
      <p:sp>
        <p:nvSpPr>
          <p:cNvPr id="98307" name="Rectangle 3"/>
          <p:cNvSpPr>
            <a:spLocks noGrp="1" noChangeArrowheads="1"/>
          </p:cNvSpPr>
          <p:nvPr>
            <p:ph type="body" idx="1"/>
          </p:nvPr>
        </p:nvSpPr>
        <p:spPr>
          <a:xfrm>
            <a:off x="609600" y="1371600"/>
            <a:ext cx="7848600" cy="5334000"/>
          </a:xfrm>
        </p:spPr>
        <p:txBody>
          <a:bodyPr/>
          <a:lstStyle/>
          <a:p>
            <a:r>
              <a:rPr lang="en-US" sz="2000"/>
              <a:t>http://radio.userland.com/</a:t>
            </a:r>
          </a:p>
          <a:p>
            <a:r>
              <a:rPr lang="en-US" sz="2000"/>
              <a:t>UserLand founder Dave Winer publishes a tremendously popular weblog with UserLand software. </a:t>
            </a:r>
          </a:p>
          <a:p>
            <a:r>
              <a:rPr lang="en-US" sz="2000"/>
              <a:t>Radio is the entry-level product in a line of products that includes a web content management system called Manila and a scripting language called Frontier that underlies all the other products. </a:t>
            </a:r>
          </a:p>
          <a:p>
            <a:r>
              <a:rPr lang="en-US" sz="2000"/>
              <a:t>Unlike Blogger, Radio is the kind of software application you download onto your computer (or purchase shrink wrapped if you must have a trip to the mall) and install.It’s absurdly easy and fast to do so. </a:t>
            </a:r>
          </a:p>
          <a:p>
            <a:r>
              <a:rPr lang="en-US" sz="2000"/>
              <a:t>The way Radio works is that it sets up a new web server on your own computer (even if you already have one running there - they won’t conflict). </a:t>
            </a:r>
          </a:p>
          <a:p>
            <a:r>
              <a:rPr lang="en-US" sz="2000"/>
              <a:t>A live copy of the site running locally. </a:t>
            </a:r>
          </a:p>
          <a:p>
            <a:r>
              <a:rPr lang="en-US" sz="2000"/>
              <a:t>Radio then puts any new files on the Internet automatically, using a process they call upstreaming.</a:t>
            </a:r>
          </a:p>
        </p:txBody>
      </p:sp>
      <p:pic>
        <p:nvPicPr>
          <p:cNvPr id="98308" name="Picture 4"/>
          <p:cNvPicPr>
            <a:picLocks noChangeAspect="1" noChangeArrowheads="1"/>
          </p:cNvPicPr>
          <p:nvPr/>
        </p:nvPicPr>
        <p:blipFill>
          <a:blip r:embed="rId3" cstate="print"/>
          <a:srcRect/>
          <a:stretch>
            <a:fillRect/>
          </a:stretch>
        </p:blipFill>
        <p:spPr bwMode="auto">
          <a:xfrm>
            <a:off x="314325" y="76200"/>
            <a:ext cx="1003300" cy="106680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t>Desktop Blogging</a:t>
            </a:r>
          </a:p>
        </p:txBody>
      </p:sp>
      <p:sp>
        <p:nvSpPr>
          <p:cNvPr id="99331" name="Rectangle 3"/>
          <p:cNvSpPr>
            <a:spLocks noGrp="1" noChangeArrowheads="1"/>
          </p:cNvSpPr>
          <p:nvPr>
            <p:ph type="body" idx="1"/>
          </p:nvPr>
        </p:nvSpPr>
        <p:spPr>
          <a:xfrm>
            <a:off x="1116013" y="1524000"/>
            <a:ext cx="6911975" cy="4422775"/>
          </a:xfrm>
        </p:spPr>
        <p:txBody>
          <a:bodyPr/>
          <a:lstStyle/>
          <a:p>
            <a:r>
              <a:rPr lang="en-US" sz="2000"/>
              <a:t>Because Radio lives on your computer, if you want to be able to update your blog from anywhere, you have to leave your main computer turned on and connected to the ’Net (and not protected by a firewall), and then you’ll be able to log into it remotely from anywhere to work with your blog.</a:t>
            </a:r>
          </a:p>
          <a:p>
            <a:r>
              <a:rPr lang="en-US" sz="2000"/>
              <a:t>Radio stores your content in a database, of course, but this database is stored on your computer, not at some remote site on the Internet. This means you always have access to your data and you are free to back it up any way that’s convenient enough so that you’ll really do it regularly.</a:t>
            </a:r>
          </a:p>
          <a:p>
            <a:endParaRPr lang="en-US" sz="20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t>Radio Hosting</a:t>
            </a:r>
          </a:p>
        </p:txBody>
      </p:sp>
      <p:sp>
        <p:nvSpPr>
          <p:cNvPr id="100355" name="Rectangle 3"/>
          <p:cNvSpPr>
            <a:spLocks noGrp="1" noChangeArrowheads="1"/>
          </p:cNvSpPr>
          <p:nvPr>
            <p:ph type="body" idx="1"/>
          </p:nvPr>
        </p:nvSpPr>
        <p:spPr>
          <a:xfrm>
            <a:off x="762000" y="1295400"/>
            <a:ext cx="7620000" cy="5029200"/>
          </a:xfrm>
        </p:spPr>
        <p:txBody>
          <a:bodyPr/>
          <a:lstStyle/>
          <a:p>
            <a:pPr>
              <a:lnSpc>
                <a:spcPct val="80000"/>
              </a:lnSpc>
            </a:pPr>
            <a:r>
              <a:rPr lang="en-US" sz="2000"/>
              <a:t>UserLand offers hosting as part of the basic Radio package, for $39.95 a year (for 40 megabytes of storage). </a:t>
            </a:r>
          </a:p>
          <a:p>
            <a:pPr>
              <a:lnSpc>
                <a:spcPct val="80000"/>
              </a:lnSpc>
            </a:pPr>
            <a:r>
              <a:rPr lang="en-US" sz="2000"/>
              <a:t>You can also upstream your Radio blog to any other ordinary FTP-style host (such as might be provided by your ISP), although the price is the same whether or not you take advantage of the hosting service. </a:t>
            </a:r>
          </a:p>
          <a:p>
            <a:pPr>
              <a:lnSpc>
                <a:spcPct val="80000"/>
              </a:lnSpc>
            </a:pPr>
            <a:r>
              <a:rPr lang="en-US" sz="2000"/>
              <a:t>There are currently at least three domains that run Radio community servers (Userland.com, Weblogs.com, and Salon.com) and there are some third-party community-server hosting sites running clones of RCS, UserLand’s Radio Community Server software (such as PyCS, written in Python).</a:t>
            </a:r>
          </a:p>
          <a:p>
            <a:pPr>
              <a:lnSpc>
                <a:spcPct val="80000"/>
              </a:lnSpc>
            </a:pPr>
            <a:r>
              <a:rPr lang="en-US" sz="2000"/>
              <a:t>Upon installing Radio, you have one free month to use the software on a trial basis (posting live on the Internet as much as you want during that period), so while it is not free like the basic Blogger service using the ad-supported blog*spot, it does enable you to experiment with it for a month before deciding whether you want to make a one-year commitment.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t>More About Radio</a:t>
            </a:r>
          </a:p>
        </p:txBody>
      </p:sp>
      <p:sp>
        <p:nvSpPr>
          <p:cNvPr id="101379" name="Rectangle 3"/>
          <p:cNvSpPr>
            <a:spLocks noGrp="1" noChangeArrowheads="1"/>
          </p:cNvSpPr>
          <p:nvPr>
            <p:ph type="body" idx="1"/>
          </p:nvPr>
        </p:nvSpPr>
        <p:spPr>
          <a:xfrm>
            <a:off x="457200" y="1295400"/>
            <a:ext cx="8305800" cy="5334000"/>
          </a:xfrm>
        </p:spPr>
        <p:txBody>
          <a:bodyPr/>
          <a:lstStyle/>
          <a:p>
            <a:pPr>
              <a:lnSpc>
                <a:spcPct val="80000"/>
              </a:lnSpc>
            </a:pPr>
            <a:r>
              <a:rPr lang="en-US" sz="2000"/>
              <a:t>Unlike Blogger, Radio is designed to run only one blog, although it’s possible to use its categories feature to simulate separate blogs with their own identities and addresses..</a:t>
            </a:r>
          </a:p>
          <a:p>
            <a:pPr>
              <a:lnSpc>
                <a:spcPct val="80000"/>
              </a:lnSpc>
            </a:pPr>
            <a:r>
              <a:rPr lang="en-US" sz="2000"/>
              <a:t>There’s no specific team functionality in Radio. </a:t>
            </a:r>
          </a:p>
          <a:p>
            <a:pPr>
              <a:lnSpc>
                <a:spcPct val="80000"/>
              </a:lnSpc>
            </a:pPr>
            <a:r>
              <a:rPr lang="en-US" sz="2000"/>
              <a:t>Radio comes with a news aggregator also based on RSS, that enables you to subscribe to other blogs, websites, and news sources and regularly check headlines and even full-text articles. A built-in post button enables you to instantly grab an article from your aggregator and post about it to your blog. </a:t>
            </a:r>
          </a:p>
          <a:p>
            <a:pPr>
              <a:lnSpc>
                <a:spcPct val="80000"/>
              </a:lnSpc>
            </a:pPr>
            <a:r>
              <a:rPr lang="en-US" sz="2000"/>
              <a:t>Radio is more than a blog tool, as it offers an easy way to build an entire static site by dropping text files into a directory hierarchy and allowing the application to stream the new content, merge it with your templates, and build your site. </a:t>
            </a:r>
          </a:p>
          <a:p>
            <a:pPr>
              <a:lnSpc>
                <a:spcPct val="80000"/>
              </a:lnSpc>
            </a:pPr>
            <a:r>
              <a:rPr lang="en-US" sz="2000"/>
              <a:t>Radio has a MyPictures feature for easily upstreaming images to your blog (always helpful in softening text-heavy sites) and a built-in post-by-mail feature.</a:t>
            </a:r>
          </a:p>
          <a:p>
            <a:pPr>
              <a:lnSpc>
                <a:spcPct val="80000"/>
              </a:lnSpc>
            </a:pPr>
            <a:r>
              <a:rPr lang="en-US" sz="2000"/>
              <a:t>For blog editing, Radio includes a WYSIWIG editor for users of Internet Explorer on Windows (it doesn’t work with the Mac, so you need to know some HTML to get the most out of it).</a:t>
            </a:r>
          </a:p>
          <a:p>
            <a:pPr>
              <a:lnSpc>
                <a:spcPct val="80000"/>
              </a:lnSpc>
            </a:pPr>
            <a:endParaRPr lang="en-US" sz="20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0" y="0"/>
            <a:ext cx="8534400" cy="1143000"/>
          </a:xfrm>
        </p:spPr>
        <p:txBody>
          <a:bodyPr/>
          <a:lstStyle/>
          <a:p>
            <a:r>
              <a:rPr lang="en-US"/>
              <a:t>Movable Type &amp; TypePad</a:t>
            </a:r>
          </a:p>
        </p:txBody>
      </p:sp>
      <p:sp>
        <p:nvSpPr>
          <p:cNvPr id="97283" name="Rectangle 3"/>
          <p:cNvSpPr>
            <a:spLocks noGrp="1" noChangeArrowheads="1"/>
          </p:cNvSpPr>
          <p:nvPr>
            <p:ph type="body" idx="1"/>
          </p:nvPr>
        </p:nvSpPr>
        <p:spPr>
          <a:xfrm>
            <a:off x="685800" y="1295400"/>
            <a:ext cx="7696200" cy="5105400"/>
          </a:xfrm>
        </p:spPr>
        <p:txBody>
          <a:bodyPr/>
          <a:lstStyle/>
          <a:p>
            <a:pPr>
              <a:lnSpc>
                <a:spcPct val="80000"/>
              </a:lnSpc>
            </a:pPr>
            <a:r>
              <a:rPr lang="en-US" sz="2000"/>
              <a:t>http://movabletype.org/ &amp; http://typepad.com/ </a:t>
            </a:r>
          </a:p>
          <a:p>
            <a:pPr>
              <a:lnSpc>
                <a:spcPct val="80000"/>
              </a:lnSpc>
            </a:pPr>
            <a:r>
              <a:rPr lang="en-US" sz="2000"/>
              <a:t>Movable Type has an image as a power-users solution, because its installation can sometimes be complicated and because it requires access to a remote host and a remote web server. </a:t>
            </a:r>
          </a:p>
          <a:p>
            <a:pPr>
              <a:lnSpc>
                <a:spcPct val="80000"/>
              </a:lnSpc>
            </a:pPr>
            <a:r>
              <a:rPr lang="en-US" sz="2000"/>
              <a:t>Six Apart, the company that introduced Movable Type, now offers a full-featured hosted service called TypePad that matches Blogger’s features, improves on the MT interface, and introduces new photo album, link list, and other auxiliary features.</a:t>
            </a:r>
          </a:p>
          <a:p>
            <a:pPr>
              <a:lnSpc>
                <a:spcPct val="80000"/>
              </a:lnSpc>
            </a:pPr>
            <a:r>
              <a:rPr lang="en-US" sz="2000"/>
              <a:t>Movable Type (often referred to as MT) runs off the web server hosting your site. (It consists mainly of Perl scripts that connect to a database.) </a:t>
            </a:r>
          </a:p>
          <a:p>
            <a:pPr>
              <a:lnSpc>
                <a:spcPct val="80000"/>
              </a:lnSpc>
            </a:pPr>
            <a:r>
              <a:rPr lang="en-US" sz="2000"/>
              <a:t>You access it through your browser and in fact can reach it from any browser on the Web.</a:t>
            </a:r>
          </a:p>
          <a:p>
            <a:pPr>
              <a:lnSpc>
                <a:spcPct val="80000"/>
              </a:lnSpc>
            </a:pPr>
            <a:r>
              <a:rPr lang="en-US" sz="2000"/>
              <a:t>The MT database resides on your host server, so you may want to download it and back it up from time to time. </a:t>
            </a:r>
          </a:p>
          <a:p>
            <a:pPr>
              <a:lnSpc>
                <a:spcPct val="80000"/>
              </a:lnSpc>
            </a:pPr>
            <a:r>
              <a:rPr lang="en-US" sz="2000"/>
              <a:t>You are not dependent on the software company’s servers (as with Blogger) to get access to your data. </a:t>
            </a:r>
          </a:p>
          <a:p>
            <a:pPr>
              <a:lnSpc>
                <a:spcPct val="80000"/>
              </a:lnSpc>
            </a:pPr>
            <a:endParaRPr lang="en-US" sz="2000"/>
          </a:p>
        </p:txBody>
      </p:sp>
      <p:pic>
        <p:nvPicPr>
          <p:cNvPr id="97284" name="Picture 4"/>
          <p:cNvPicPr>
            <a:picLocks noChangeAspect="1" noChangeArrowheads="1"/>
          </p:cNvPicPr>
          <p:nvPr/>
        </p:nvPicPr>
        <p:blipFill>
          <a:blip r:embed="rId3" cstate="print"/>
          <a:srcRect/>
          <a:stretch>
            <a:fillRect/>
          </a:stretch>
        </p:blipFill>
        <p:spPr bwMode="auto">
          <a:xfrm>
            <a:off x="304800" y="304800"/>
            <a:ext cx="457200" cy="441325"/>
          </a:xfrm>
          <a:prstGeom prst="rect">
            <a:avLst/>
          </a:prstGeom>
          <a:noFill/>
          <a:ln w="12700">
            <a:noFill/>
            <a:miter lim="800000"/>
            <a:headEnd/>
            <a:tailEnd/>
          </a:ln>
          <a:effectLst/>
        </p:spPr>
      </p:pic>
      <p:pic>
        <p:nvPicPr>
          <p:cNvPr id="97285" name="Picture 5"/>
          <p:cNvPicPr>
            <a:picLocks noChangeAspect="1" noChangeArrowheads="1"/>
          </p:cNvPicPr>
          <p:nvPr/>
        </p:nvPicPr>
        <p:blipFill>
          <a:blip r:embed="rId4" cstate="print"/>
          <a:srcRect/>
          <a:stretch>
            <a:fillRect/>
          </a:stretch>
        </p:blipFill>
        <p:spPr bwMode="auto">
          <a:xfrm>
            <a:off x="7543800" y="304800"/>
            <a:ext cx="1371600" cy="43815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t>Movable Type Hosting</a:t>
            </a:r>
          </a:p>
        </p:txBody>
      </p:sp>
      <p:sp>
        <p:nvSpPr>
          <p:cNvPr id="102403" name="Rectangle 3"/>
          <p:cNvSpPr>
            <a:spLocks noGrp="1" noChangeArrowheads="1"/>
          </p:cNvSpPr>
          <p:nvPr>
            <p:ph type="body" idx="1"/>
          </p:nvPr>
        </p:nvSpPr>
        <p:spPr>
          <a:xfrm>
            <a:off x="762000" y="1295400"/>
            <a:ext cx="7696200" cy="5029200"/>
          </a:xfrm>
        </p:spPr>
        <p:txBody>
          <a:bodyPr/>
          <a:lstStyle/>
          <a:p>
            <a:r>
              <a:rPr lang="en-US" sz="2000"/>
              <a:t>As with Radio, if your site is ever damaged or deleted, you can rebuild it easily by republishing the rendered pages from the database.</a:t>
            </a:r>
          </a:p>
          <a:p>
            <a:r>
              <a:rPr lang="en-US" sz="2000"/>
              <a:t>Movable Type does not provide any hosting space (but TypePad does), and the assumption is that you are publishing directly to the same server (remote host) where you have installed the software. </a:t>
            </a:r>
          </a:p>
          <a:p>
            <a:r>
              <a:rPr lang="en-US" sz="2000"/>
              <a:t>For anyone not familiar with Apache, Perl, or even FTP, installing MT is probably the greatest barrier to adoption, especially if one is relying on a paid remote host with restrictions on things like what sorts of CGI scripts can be run.</a:t>
            </a:r>
          </a:p>
          <a:p>
            <a:r>
              <a:rPr lang="en-US" sz="2000"/>
              <a:t>Six Apart offers a fairly cheap paid service to help you get going (the software itself is free), the documentation is good, there are troubleshooting tips throughout, and there is a well-attended support forum hosted at movabletype.org.</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t>Other MT and TP Features</a:t>
            </a:r>
          </a:p>
        </p:txBody>
      </p:sp>
      <p:sp>
        <p:nvSpPr>
          <p:cNvPr id="103427" name="Rectangle 3"/>
          <p:cNvSpPr>
            <a:spLocks noGrp="1" noChangeArrowheads="1"/>
          </p:cNvSpPr>
          <p:nvPr>
            <p:ph type="body" idx="1"/>
          </p:nvPr>
        </p:nvSpPr>
        <p:spPr>
          <a:xfrm>
            <a:off x="685800" y="1295400"/>
            <a:ext cx="7924800" cy="5181600"/>
          </a:xfrm>
        </p:spPr>
        <p:txBody>
          <a:bodyPr/>
          <a:lstStyle/>
          <a:p>
            <a:pPr>
              <a:lnSpc>
                <a:spcPct val="80000"/>
              </a:lnSpc>
            </a:pPr>
            <a:r>
              <a:rPr lang="en-US"/>
              <a:t>MT and TP offer multiple category assignments for entries, a comment features (Blogger does not offer a comments feature), and some beautifully designed templates (TP has an interface for modifying its CSS-based templates without touching the markup). </a:t>
            </a:r>
          </a:p>
          <a:p>
            <a:pPr>
              <a:lnSpc>
                <a:spcPct val="80000"/>
              </a:lnSpc>
            </a:pPr>
            <a:r>
              <a:rPr lang="en-US"/>
              <a:t>Trackback enables you to see and publish links to other blogs discussing your entry or a common theme</a:t>
            </a:r>
          </a:p>
          <a:p>
            <a:pPr>
              <a:lnSpc>
                <a:spcPct val="80000"/>
              </a:lnSpc>
            </a:pPr>
            <a:r>
              <a:rPr lang="en-US"/>
              <a:t>You can create an unlimited number of blogs from a single installation of MT.</a:t>
            </a:r>
          </a:p>
          <a:p>
            <a:pPr>
              <a:lnSpc>
                <a:spcPct val="80000"/>
              </a:lnSpc>
            </a:pPr>
            <a:r>
              <a:rPr lang="en-US"/>
              <a:t>TP has various pricing options, some of which permit multiple blogs.</a:t>
            </a:r>
          </a:p>
          <a:p>
            <a:pPr>
              <a:lnSpc>
                <a:spcPct val="80000"/>
              </a:lnSpc>
            </a:pPr>
            <a:r>
              <a:rPr lang="en-US"/>
              <a:t>For many people, one blog is probably more than enough, but if you are involved in the maintenance of more than one website, then you may find that you’d like to generate one or more unique blogs for each site.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Weblog Acronyms and Jargon</a:t>
            </a:r>
          </a:p>
        </p:txBody>
      </p:sp>
      <p:sp>
        <p:nvSpPr>
          <p:cNvPr id="16387" name="Rectangle 3"/>
          <p:cNvSpPr>
            <a:spLocks noGrp="1" noChangeArrowheads="1"/>
          </p:cNvSpPr>
          <p:nvPr>
            <p:ph type="body" idx="1"/>
          </p:nvPr>
        </p:nvSpPr>
        <p:spPr>
          <a:xfrm>
            <a:off x="762000" y="1600200"/>
            <a:ext cx="7543800" cy="4648200"/>
          </a:xfrm>
        </p:spPr>
        <p:txBody>
          <a:bodyPr/>
          <a:lstStyle/>
          <a:p>
            <a:pPr>
              <a:lnSpc>
                <a:spcPct val="80000"/>
              </a:lnSpc>
            </a:pPr>
            <a:r>
              <a:rPr lang="en-US" b="1"/>
              <a:t>CMS</a:t>
            </a:r>
            <a:r>
              <a:rPr lang="en-US"/>
              <a:t> - content management system</a:t>
            </a:r>
          </a:p>
          <a:p>
            <a:pPr>
              <a:lnSpc>
                <a:spcPct val="80000"/>
              </a:lnSpc>
            </a:pPr>
            <a:r>
              <a:rPr lang="en-US" b="1"/>
              <a:t>RSS</a:t>
            </a:r>
            <a:r>
              <a:rPr lang="en-US"/>
              <a:t> - really simple syndication</a:t>
            </a:r>
          </a:p>
          <a:p>
            <a:pPr>
              <a:lnSpc>
                <a:spcPct val="80000"/>
              </a:lnSpc>
            </a:pPr>
            <a:r>
              <a:rPr lang="en-US" b="1"/>
              <a:t>OPML</a:t>
            </a:r>
            <a:r>
              <a:rPr lang="en-US"/>
              <a:t> - outline processor markup language</a:t>
            </a:r>
          </a:p>
          <a:p>
            <a:pPr>
              <a:lnSpc>
                <a:spcPct val="80000"/>
              </a:lnSpc>
            </a:pPr>
            <a:r>
              <a:rPr lang="en-US" b="1"/>
              <a:t>Aggregator</a:t>
            </a:r>
            <a:r>
              <a:rPr lang="en-US"/>
              <a:t> - An application for reading syndicated feeds</a:t>
            </a:r>
          </a:p>
          <a:p>
            <a:pPr>
              <a:lnSpc>
                <a:spcPct val="80000"/>
              </a:lnSpc>
            </a:pPr>
            <a:r>
              <a:rPr lang="en-US" b="1"/>
              <a:t>Entry</a:t>
            </a:r>
            <a:r>
              <a:rPr lang="en-US"/>
              <a:t> - a weblog post or item</a:t>
            </a:r>
          </a:p>
          <a:p>
            <a:pPr>
              <a:lnSpc>
                <a:spcPct val="80000"/>
              </a:lnSpc>
            </a:pPr>
            <a:r>
              <a:rPr lang="en-US" b="1"/>
              <a:t>Feed</a:t>
            </a:r>
            <a:r>
              <a:rPr lang="en-US"/>
              <a:t> - A machine-readable list of recent weblor or news items</a:t>
            </a:r>
          </a:p>
          <a:p>
            <a:pPr>
              <a:lnSpc>
                <a:spcPct val="80000"/>
              </a:lnSpc>
            </a:pPr>
            <a:r>
              <a:rPr lang="en-US" b="1"/>
              <a:t>Blog</a:t>
            </a:r>
            <a:r>
              <a:rPr lang="en-US"/>
              <a:t> - weblog</a:t>
            </a:r>
          </a:p>
          <a:p>
            <a:pPr>
              <a:lnSpc>
                <a:spcPct val="80000"/>
              </a:lnSpc>
            </a:pPr>
            <a:r>
              <a:rPr lang="en-US" b="1"/>
              <a:t>Blogosphere</a:t>
            </a:r>
            <a:r>
              <a:rPr lang="en-US"/>
              <a:t> - weblogs taken as a whole, as a community of discourse</a:t>
            </a:r>
          </a:p>
          <a:p>
            <a:pPr>
              <a:lnSpc>
                <a:spcPct val="80000"/>
              </a:lnSpc>
            </a:pPr>
            <a:r>
              <a:rPr lang="en-US" b="1"/>
              <a:t>Blogistan</a:t>
            </a:r>
            <a:r>
              <a:rPr lang="en-US"/>
              <a:t> - same as above</a:t>
            </a:r>
          </a:p>
          <a:p>
            <a:pPr>
              <a:lnSpc>
                <a:spcPct val="80000"/>
              </a:lnSpc>
              <a:buFont typeface="Wingdings" pitchFamily="2" charset="2"/>
              <a:buNone/>
            </a:pP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t>More About MT</a:t>
            </a:r>
          </a:p>
        </p:txBody>
      </p:sp>
      <p:sp>
        <p:nvSpPr>
          <p:cNvPr id="104451" name="Rectangle 3"/>
          <p:cNvSpPr>
            <a:spLocks noGrp="1" noChangeArrowheads="1"/>
          </p:cNvSpPr>
          <p:nvPr>
            <p:ph type="body" idx="1"/>
          </p:nvPr>
        </p:nvSpPr>
        <p:spPr>
          <a:xfrm>
            <a:off x="533400" y="1295400"/>
            <a:ext cx="8229600" cy="5334000"/>
          </a:xfrm>
        </p:spPr>
        <p:txBody>
          <a:bodyPr/>
          <a:lstStyle/>
          <a:p>
            <a:pPr>
              <a:lnSpc>
                <a:spcPct val="80000"/>
              </a:lnSpc>
            </a:pPr>
            <a:r>
              <a:rPr lang="en-US" sz="2000"/>
              <a:t>Like Blogger, Movable Type has a built-in Team function that enables multiple authors to contribute to a single blog.</a:t>
            </a:r>
          </a:p>
          <a:p>
            <a:pPr>
              <a:lnSpc>
                <a:spcPct val="80000"/>
              </a:lnSpc>
            </a:pPr>
            <a:r>
              <a:rPr lang="en-US" sz="2000"/>
              <a:t>To some, the use of Movable Type identifies you as an experienced or advanced blogger.</a:t>
            </a:r>
          </a:p>
          <a:p>
            <a:pPr>
              <a:lnSpc>
                <a:spcPct val="80000"/>
              </a:lnSpc>
            </a:pPr>
            <a:r>
              <a:rPr lang="en-US" sz="2000"/>
              <a:t>MT’s interface offers the ability to write short and long versions of the entry as well as an excerpt, so the RSS feed can be set to just send out the short version—a neat trick.</a:t>
            </a:r>
          </a:p>
          <a:p>
            <a:pPr>
              <a:lnSpc>
                <a:spcPct val="80000"/>
              </a:lnSpc>
            </a:pPr>
            <a:r>
              <a:rPr lang="en-US" sz="2000"/>
              <a:t>With MT (as with Blogger), if you have multiple blogs, you only need one bookmarklet (a bookmark that grabs the current page for posting to your blog) and you can choose which blog to publish to on the fly.</a:t>
            </a:r>
          </a:p>
          <a:p>
            <a:pPr>
              <a:lnSpc>
                <a:spcPct val="80000"/>
              </a:lnSpc>
            </a:pPr>
            <a:r>
              <a:rPr lang="en-US" sz="2000"/>
              <a:t>Movable Type is free for noncommercial use, but paying $20 gets you technical support and a listing on the MT home page when you update your blog. Paying $45 (these are one-time payments) gets you instant-messaging (IM) tech support from Movable Type’s principals.</a:t>
            </a:r>
          </a:p>
          <a:p>
            <a:pPr>
              <a:lnSpc>
                <a:spcPct val="80000"/>
              </a:lnSpc>
            </a:pPr>
            <a:r>
              <a:rPr lang="en-US" sz="2000"/>
              <a:t>A Pro version of MT is in the works, and it’s expected to incorporate some of the new features debuting in TypePad. Anyone who has contributed and decides to pay for the "pro" version will be credited for their payment so far.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t>So, How to Choose?</a:t>
            </a:r>
          </a:p>
        </p:txBody>
      </p:sp>
      <p:sp>
        <p:nvSpPr>
          <p:cNvPr id="105475" name="Rectangle 3"/>
          <p:cNvSpPr>
            <a:spLocks noGrp="1" noChangeArrowheads="1"/>
          </p:cNvSpPr>
          <p:nvPr>
            <p:ph type="body" idx="1"/>
          </p:nvPr>
        </p:nvSpPr>
        <p:spPr/>
        <p:txBody>
          <a:bodyPr/>
          <a:lstStyle/>
          <a:p>
            <a:r>
              <a:rPr lang="en-US"/>
              <a:t>If you know you need the software to be free, that rules out Radio and TypePad.</a:t>
            </a:r>
          </a:p>
          <a:p>
            <a:r>
              <a:rPr lang="en-US"/>
              <a:t>If you want the data to be in your direct control, that rules out Blogger.</a:t>
            </a:r>
          </a:p>
          <a:p>
            <a:r>
              <a:rPr lang="en-US"/>
              <a:t>If you don’t have access to a web server, and don’t anticipate getting any, that rules out Movable Type.</a:t>
            </a:r>
          </a:p>
          <a:p>
            <a:r>
              <a:rPr lang="en-US"/>
              <a:t>It’s easy to experiment with Blogger, since it’s free.</a:t>
            </a:r>
          </a:p>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t>Where the Client Software Lives</a:t>
            </a:r>
          </a:p>
        </p:txBody>
      </p:sp>
      <p:sp>
        <p:nvSpPr>
          <p:cNvPr id="106499" name="Rectangle 3"/>
          <p:cNvSpPr>
            <a:spLocks noGrp="1" noChangeArrowheads="1"/>
          </p:cNvSpPr>
          <p:nvPr>
            <p:ph type="body" idx="1"/>
          </p:nvPr>
        </p:nvSpPr>
        <p:spPr/>
        <p:txBody>
          <a:bodyPr/>
          <a:lstStyle/>
          <a:p>
            <a:r>
              <a:rPr lang="en-US"/>
              <a:t>If you want the client (the software) to run on your own computer, then rule out Blogger, Blogger Pro, and TypePad, as well as Movable Type unless you have a web server on your local computer and can install MT there.</a:t>
            </a:r>
          </a:p>
          <a:p>
            <a:r>
              <a:rPr lang="en-US"/>
              <a:t>If you want the client to run on a remote server (accessible), then rule out Radio, unless you can make your computer available all the time on the Internet from anywhere.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Where Your Data Lives</a:t>
            </a:r>
          </a:p>
        </p:txBody>
      </p:sp>
      <p:sp>
        <p:nvSpPr>
          <p:cNvPr id="107523" name="Rectangle 3"/>
          <p:cNvSpPr>
            <a:spLocks noGrp="1" noChangeArrowheads="1"/>
          </p:cNvSpPr>
          <p:nvPr>
            <p:ph type="body" idx="1"/>
          </p:nvPr>
        </p:nvSpPr>
        <p:spPr>
          <a:xfrm>
            <a:off x="1116013" y="1524000"/>
            <a:ext cx="6911975" cy="4422775"/>
          </a:xfrm>
        </p:spPr>
        <p:txBody>
          <a:bodyPr/>
          <a:lstStyle/>
          <a:p>
            <a:r>
              <a:rPr lang="en-US"/>
              <a:t>If you want to keep the data stored on your own computer, rule out Blogger, Blogger Pro, TypePad, and Movable Type (unless you can install MT on your home computer).</a:t>
            </a:r>
          </a:p>
          <a:p>
            <a:r>
              <a:rPr lang="en-US"/>
              <a:t>If you don’t want to be responsible for the data, use Blogger or Blogger Pro.</a:t>
            </a:r>
          </a:p>
          <a:p>
            <a:endParaRPr lang="en-US"/>
          </a:p>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t>Where Your Site Is Hosted</a:t>
            </a:r>
          </a:p>
        </p:txBody>
      </p:sp>
      <p:sp>
        <p:nvSpPr>
          <p:cNvPr id="108547" name="Rectangle 3"/>
          <p:cNvSpPr>
            <a:spLocks noGrp="1" noChangeArrowheads="1"/>
          </p:cNvSpPr>
          <p:nvPr>
            <p:ph type="body" idx="1"/>
          </p:nvPr>
        </p:nvSpPr>
        <p:spPr/>
        <p:txBody>
          <a:bodyPr/>
          <a:lstStyle/>
          <a:p>
            <a:pPr>
              <a:lnSpc>
                <a:spcPct val="80000"/>
              </a:lnSpc>
            </a:pPr>
            <a:endParaRPr lang="en-US"/>
          </a:p>
          <a:p>
            <a:pPr>
              <a:lnSpc>
                <a:spcPct val="80000"/>
              </a:lnSpc>
            </a:pPr>
            <a:r>
              <a:rPr lang="en-US"/>
              <a:t>Blogger (and Pro), Radio, and Movable Type all enable you to host your own site on your own server (or on server space provided for you, such as by your ISP), if this is what you wish to.</a:t>
            </a:r>
          </a:p>
          <a:p>
            <a:pPr>
              <a:lnSpc>
                <a:spcPct val="80000"/>
              </a:lnSpc>
            </a:pPr>
            <a:r>
              <a:rPr lang="en-US"/>
              <a:t>Blogger (and Pro), Radio, and TypePad all offer hosting solutions.</a:t>
            </a:r>
          </a:p>
          <a:p>
            <a:pPr>
              <a:lnSpc>
                <a:spcPct val="80000"/>
              </a:lnSpc>
            </a:pPr>
            <a:r>
              <a:rPr lang="en-US"/>
              <a:t>If you want the hosting to be taken care of by the blog software provider, rule out Movable Type.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t>Ease of Installation / Getting Started</a:t>
            </a:r>
          </a:p>
        </p:txBody>
      </p:sp>
      <p:sp>
        <p:nvSpPr>
          <p:cNvPr id="109571" name="Rectangle 3"/>
          <p:cNvSpPr>
            <a:spLocks noGrp="1" noChangeArrowheads="1"/>
          </p:cNvSpPr>
          <p:nvPr>
            <p:ph type="body" idx="1"/>
          </p:nvPr>
        </p:nvSpPr>
        <p:spPr/>
        <p:txBody>
          <a:bodyPr/>
          <a:lstStyle/>
          <a:p>
            <a:r>
              <a:rPr lang="en-US"/>
              <a:t>If you want to guarantee the easiest possible "ramp up" to starting your blog, rule out Movable Type (unless you’re a power web user already or can pay them to install it for you). </a:t>
            </a:r>
          </a:p>
          <a:p>
            <a:r>
              <a:rPr lang="en-US"/>
              <a:t>Blogger is a matter of signing up and filling out a form, and UserLand boasts that you can set up a blog and start blogging in under five minutes.</a:t>
            </a:r>
          </a:p>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t>Design Templates</a:t>
            </a:r>
          </a:p>
        </p:txBody>
      </p:sp>
      <p:sp>
        <p:nvSpPr>
          <p:cNvPr id="110595" name="Rectangle 3"/>
          <p:cNvSpPr>
            <a:spLocks noGrp="1" noChangeArrowheads="1"/>
          </p:cNvSpPr>
          <p:nvPr>
            <p:ph type="body" idx="1"/>
          </p:nvPr>
        </p:nvSpPr>
        <p:spPr>
          <a:xfrm>
            <a:off x="1143000" y="1371600"/>
            <a:ext cx="6781800" cy="5105400"/>
          </a:xfrm>
        </p:spPr>
        <p:txBody>
          <a:bodyPr/>
          <a:lstStyle/>
          <a:p>
            <a:r>
              <a:rPr lang="en-US" sz="2200"/>
              <a:t>The design templates are not really a differentiator among the blog tools, since each tool offers a range of choices and certain similar options are available for all of them (with minor differences, such as the lack of a calendar view in Blogger but the availability of such as view in Radio and Movable Type).</a:t>
            </a:r>
          </a:p>
          <a:p>
            <a:r>
              <a:rPr lang="en-US" sz="2200"/>
              <a:t>Furthermore, all the blog templates are fully customizable the same way you edit HTML (and XHTML and CSS) files. You’re fine if you use them as is and you’re fine if you want to adapt them or develop your own templates.</a:t>
            </a:r>
          </a:p>
          <a:p>
            <a:r>
              <a:rPr lang="en-US" sz="2200"/>
              <a:t>TypePad offers the greatest flexibility for those who are not web-design experts.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t>User Interface and Ease of Use</a:t>
            </a:r>
          </a:p>
        </p:txBody>
      </p:sp>
      <p:sp>
        <p:nvSpPr>
          <p:cNvPr id="111619" name="Rectangle 3"/>
          <p:cNvSpPr>
            <a:spLocks noGrp="1" noChangeArrowheads="1"/>
          </p:cNvSpPr>
          <p:nvPr>
            <p:ph type="body" idx="1"/>
          </p:nvPr>
        </p:nvSpPr>
        <p:spPr/>
        <p:txBody>
          <a:bodyPr/>
          <a:lstStyle/>
          <a:p>
            <a:r>
              <a:rPr lang="en-US"/>
              <a:t>User experience can be subjective, but you can get a sense of the design values of each of the three companies by visiting their web sites and looking at screen shots of the software.</a:t>
            </a:r>
          </a:p>
          <a:p>
            <a:r>
              <a:rPr lang="en-US"/>
              <a:t>Personally, I rank TypePad’s interface first aesthetically, then Blogger’s, then Movable Type’s, and then Radio’s, but I think they are all of very high quality and this is subjective.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t>Multiple Authors</a:t>
            </a:r>
          </a:p>
        </p:txBody>
      </p:sp>
      <p:sp>
        <p:nvSpPr>
          <p:cNvPr id="112643" name="Rectangle 3"/>
          <p:cNvSpPr>
            <a:spLocks noGrp="1" noChangeArrowheads="1"/>
          </p:cNvSpPr>
          <p:nvPr>
            <p:ph type="body" idx="1"/>
          </p:nvPr>
        </p:nvSpPr>
        <p:spPr/>
        <p:txBody>
          <a:bodyPr/>
          <a:lstStyle/>
          <a:p>
            <a:r>
              <a:rPr lang="en-US"/>
              <a:t>Blogger (and Pro), Movable Type, and TypePad make it very easy to set up team blogs with multiple contributors. If this is your main purpose, I’d use one of them.</a:t>
            </a:r>
          </a:p>
          <a:p>
            <a:r>
              <a:rPr lang="en-US"/>
              <a:t>Radio can be set up to do something similar, although it does depend on all of the contributors being able to generate RSS feeds from their own blog software.</a:t>
            </a:r>
          </a:p>
          <a:p>
            <a:pPr>
              <a:buFont typeface="Wingdings" pitchFamily="2" charset="2"/>
              <a:buNone/>
            </a:pP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t>“Blog This!”-style Bookmarklets</a:t>
            </a:r>
          </a:p>
        </p:txBody>
      </p:sp>
      <p:sp>
        <p:nvSpPr>
          <p:cNvPr id="113667" name="Rectangle 3"/>
          <p:cNvSpPr>
            <a:spLocks noGrp="1" noChangeArrowheads="1"/>
          </p:cNvSpPr>
          <p:nvPr>
            <p:ph type="body" idx="1"/>
          </p:nvPr>
        </p:nvSpPr>
        <p:spPr>
          <a:xfrm>
            <a:off x="685800" y="1295400"/>
            <a:ext cx="7848600" cy="5105400"/>
          </a:xfrm>
        </p:spPr>
        <p:txBody>
          <a:bodyPr/>
          <a:lstStyle/>
          <a:p>
            <a:r>
              <a:rPr lang="en-US" sz="2000"/>
              <a:t>Blogger/Pro, MT and TP provide bookmarklets for snagging web pages and posting links to, and excerpts from, them. </a:t>
            </a:r>
          </a:p>
          <a:p>
            <a:r>
              <a:rPr lang="en-US" sz="2000"/>
              <a:t>There is a plug-in for Radio called Radio Express! that has a similar effect, although it is not designed quite as effectively (mainly, it doesn’t pop up in a new window, which makes it a little more difficult to go back and copy text after the fact).</a:t>
            </a:r>
          </a:p>
          <a:p>
            <a:r>
              <a:rPr lang="en-US" sz="2000"/>
              <a:t>Radio also has its aggregator with its built-in post function that provides a similar functionality (it quotes the entry you are blogging about and captures its URL for the link), but only for sites you’ve already subscribed to (bookmarklets can be used on any page showing the web browsers).</a:t>
            </a:r>
          </a:p>
          <a:p>
            <a:r>
              <a:rPr lang="en-US" sz="2000"/>
              <a:t>The bookmarklets are all "installed" the same way. You drag a JavaScript link onto your browser’s custom toolbar to give yourself a doo-dad that enables you to grab the link to any site you happen to have browsed to, write up some description, quote part of the page (it will capture whatever you’ve got selected automatically), and instantly publish the new entry to your blog.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28600" y="0"/>
            <a:ext cx="8915400" cy="1219200"/>
          </a:xfrm>
        </p:spPr>
        <p:txBody>
          <a:bodyPr/>
          <a:lstStyle/>
          <a:p>
            <a:r>
              <a:rPr lang="en-US"/>
              <a:t>Weblog Acronyms and </a:t>
            </a:r>
            <a:br>
              <a:rPr lang="en-US"/>
            </a:br>
            <a:r>
              <a:rPr lang="en-US"/>
              <a:t>Jargon </a:t>
            </a:r>
            <a:r>
              <a:rPr lang="en-US" i="1"/>
              <a:t>(cont’d)</a:t>
            </a:r>
            <a:endParaRPr lang="en-US"/>
          </a:p>
        </p:txBody>
      </p:sp>
      <p:sp>
        <p:nvSpPr>
          <p:cNvPr id="75779" name="Rectangle 3"/>
          <p:cNvSpPr>
            <a:spLocks noGrp="1" noChangeArrowheads="1"/>
          </p:cNvSpPr>
          <p:nvPr>
            <p:ph type="body" idx="1"/>
          </p:nvPr>
        </p:nvSpPr>
        <p:spPr>
          <a:xfrm>
            <a:off x="457200" y="1600200"/>
            <a:ext cx="8305800" cy="4648200"/>
          </a:xfrm>
        </p:spPr>
        <p:txBody>
          <a:bodyPr/>
          <a:lstStyle/>
          <a:p>
            <a:r>
              <a:rPr lang="en-US" b="1"/>
              <a:t>Blogroll</a:t>
            </a:r>
            <a:r>
              <a:rPr lang="en-US"/>
              <a:t> - A list of recommended weblog links</a:t>
            </a:r>
          </a:p>
          <a:p>
            <a:r>
              <a:rPr lang="en-US" b="1"/>
              <a:t>Bookmarklet</a:t>
            </a:r>
            <a:r>
              <a:rPr lang="en-US"/>
              <a:t> - A bookmark-with-script (used for posting an entry to a weblog based on the current browser page)</a:t>
            </a:r>
          </a:p>
          <a:p>
            <a:r>
              <a:rPr lang="en-US" b="1"/>
              <a:t>Trackback</a:t>
            </a:r>
            <a:r>
              <a:rPr lang="en-US"/>
              <a:t> - a weblog entry commenting on another (and notifying the original entry)</a:t>
            </a:r>
          </a:p>
          <a:p>
            <a:r>
              <a:rPr lang="en-US" b="1"/>
              <a:t>Permalink</a:t>
            </a:r>
            <a:r>
              <a:rPr lang="en-US"/>
              <a:t> - a link to the permanent archive of a weblog entry</a:t>
            </a:r>
          </a:p>
          <a:p>
            <a:r>
              <a:rPr lang="en-US" b="1"/>
              <a:t>Ping</a:t>
            </a:r>
            <a:r>
              <a:rPr lang="en-US"/>
              <a:t> - a message sent from one web host to another</a:t>
            </a:r>
          </a:p>
          <a:p>
            <a:r>
              <a:rPr lang="en-US" b="1"/>
              <a:t>Syndication</a:t>
            </a:r>
            <a:r>
              <a:rPr lang="en-US"/>
              <a:t> - Distributing headlines, excerpts, or full-text items for consumption by aggregators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t>Comparing Price</a:t>
            </a:r>
          </a:p>
        </p:txBody>
      </p:sp>
      <p:sp>
        <p:nvSpPr>
          <p:cNvPr id="114691" name="Rectangle 3"/>
          <p:cNvSpPr>
            <a:spLocks noGrp="1" noChangeArrowheads="1"/>
          </p:cNvSpPr>
          <p:nvPr>
            <p:ph type="body" idx="1"/>
          </p:nvPr>
        </p:nvSpPr>
        <p:spPr>
          <a:xfrm>
            <a:off x="838200" y="1295400"/>
            <a:ext cx="7467600" cy="5257800"/>
          </a:xfrm>
        </p:spPr>
        <p:txBody>
          <a:bodyPr/>
          <a:lstStyle/>
          <a:p>
            <a:r>
              <a:rPr lang="en-US" sz="2000"/>
              <a:t>Blogger and Movable Type can both be used for free, if you provide your own hosting (or use the ad-supported blog*spot hosting with Blogger).</a:t>
            </a:r>
          </a:p>
          <a:p>
            <a:r>
              <a:rPr lang="en-US" sz="2000"/>
              <a:t>Radio costs $39.95 a year for the software with the hosting thrown into the deal.</a:t>
            </a:r>
          </a:p>
          <a:p>
            <a:r>
              <a:rPr lang="en-US" sz="2000"/>
              <a:t>Movable Type is free for noncommercial use, but paying $20 gets you technical support and a listing on the MT home page when you update your blog. </a:t>
            </a:r>
          </a:p>
          <a:p>
            <a:r>
              <a:rPr lang="en-US" sz="2000"/>
              <a:t>For commercial users, MT is $150.</a:t>
            </a:r>
          </a:p>
          <a:p>
            <a:r>
              <a:rPr lang="en-US" sz="2000"/>
              <a:t>Blogger Pro currently costs $35 but is going up to $50.</a:t>
            </a:r>
          </a:p>
          <a:p>
            <a:r>
              <a:rPr lang="en-US" sz="2000"/>
              <a:t>While not free, Radio does give you a one-month trial period so that you can at least sample the wares (and perhaps get hooked on them) before you pony up the dough.</a:t>
            </a:r>
          </a:p>
          <a:p>
            <a:r>
              <a:rPr lang="en-US" sz="2000"/>
              <a:t>Princing for Movable Type Pro and TypePad were not available at the time of this writing.</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0" y="0"/>
            <a:ext cx="9144000" cy="1143000"/>
          </a:xfrm>
        </p:spPr>
        <p:txBody>
          <a:bodyPr/>
          <a:lstStyle/>
          <a:p>
            <a:r>
              <a:rPr lang="en-US"/>
              <a:t>Setting Up Blog Software</a:t>
            </a:r>
          </a:p>
        </p:txBody>
      </p:sp>
      <p:sp>
        <p:nvSpPr>
          <p:cNvPr id="115715" name="Rectangle 3"/>
          <p:cNvSpPr>
            <a:spLocks noGrp="1" noChangeArrowheads="1"/>
          </p:cNvSpPr>
          <p:nvPr>
            <p:ph type="body" idx="1"/>
          </p:nvPr>
        </p:nvSpPr>
        <p:spPr>
          <a:xfrm>
            <a:off x="685800" y="1447800"/>
            <a:ext cx="7924800" cy="4498975"/>
          </a:xfrm>
        </p:spPr>
        <p:txBody>
          <a:bodyPr/>
          <a:lstStyle/>
          <a:p>
            <a:r>
              <a:rPr lang="en-US"/>
              <a:t>You don’t "download" and "install" Blogger. You just sign up at the website to get started. </a:t>
            </a:r>
          </a:p>
          <a:p>
            <a:r>
              <a:rPr lang="en-US"/>
              <a:t>With Radio, you download the software and install it on your own computer. Radio assigns you a usernumber and sets up hosting for you automatically.</a:t>
            </a:r>
          </a:p>
          <a:p>
            <a:r>
              <a:rPr lang="en-US"/>
              <a:t>With Movable Type, you fill out a form at the MT website, download the installation files, customize them for your server, upload them to your host, and run an installation script.</a:t>
            </a:r>
          </a:p>
          <a:p>
            <a:r>
              <a:rPr lang="en-US"/>
              <a:t>With TypePad, you sign up at the website (just as with Blogger).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t>Starting a Blog</a:t>
            </a:r>
          </a:p>
        </p:txBody>
      </p:sp>
      <p:sp>
        <p:nvSpPr>
          <p:cNvPr id="116739" name="Rectangle 3"/>
          <p:cNvSpPr>
            <a:spLocks noGrp="1" noChangeArrowheads="1"/>
          </p:cNvSpPr>
          <p:nvPr>
            <p:ph type="body" idx="1"/>
          </p:nvPr>
        </p:nvSpPr>
        <p:spPr/>
        <p:txBody>
          <a:bodyPr/>
          <a:lstStyle/>
          <a:p>
            <a:r>
              <a:rPr lang="en-US"/>
              <a:t>Name and describe the blog</a:t>
            </a:r>
          </a:p>
          <a:p>
            <a:r>
              <a:rPr lang="en-US"/>
              <a:t>Tell the software where the blog is hosted</a:t>
            </a:r>
          </a:p>
          <a:p>
            <a:r>
              <a:rPr lang="en-US"/>
              <a:t>Choose a basic layout template</a:t>
            </a:r>
          </a:p>
          <a:p>
            <a:r>
              <a:rPr lang="en-US"/>
              <a:t>Depending on the software you’re using, the steps can occur in any order, although the naming should generally be the first step.</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0" y="0"/>
            <a:ext cx="9144000" cy="1143000"/>
          </a:xfrm>
        </p:spPr>
        <p:txBody>
          <a:bodyPr/>
          <a:lstStyle/>
          <a:p>
            <a:r>
              <a:rPr lang="en-US"/>
              <a:t>Naming Your Blog</a:t>
            </a:r>
          </a:p>
        </p:txBody>
      </p:sp>
      <p:sp>
        <p:nvSpPr>
          <p:cNvPr id="117763" name="Rectangle 3"/>
          <p:cNvSpPr>
            <a:spLocks noGrp="1" noChangeArrowheads="1"/>
          </p:cNvSpPr>
          <p:nvPr>
            <p:ph type="body" idx="1"/>
          </p:nvPr>
        </p:nvSpPr>
        <p:spPr>
          <a:xfrm>
            <a:off x="533400" y="1371600"/>
            <a:ext cx="8001000" cy="5181600"/>
          </a:xfrm>
        </p:spPr>
        <p:txBody>
          <a:bodyPr/>
          <a:lstStyle/>
          <a:p>
            <a:r>
              <a:rPr lang="en-US" sz="2000"/>
              <a:t>“Traditionally,” every blog gets a name and a description, although the name is much more important.The description is also sometimes referred to as a tagline and it might be a slogan or motto rather than a dry descriptive phrase.</a:t>
            </a:r>
          </a:p>
          <a:p>
            <a:r>
              <a:rPr lang="en-US" sz="2000"/>
              <a:t>Technically, you can always change your blog’s name and description later but you might as well try to pick something good now so you can start "building your brand" right away. (Actually, changing the description is not such a big deal, but changing the name can confuse people if you’ve been at it for a while.)</a:t>
            </a:r>
          </a:p>
          <a:p>
            <a:r>
              <a:rPr lang="en-US" sz="2000"/>
              <a:t>The name and description should reflect the nature of your blog (professional, personal, topical), such as: "Joe’s Notebook: The Life and Times of Joe" or "Stars in My Pocket: Samuel R. Delany Fanclub Blog" or "Fight the Man: mom don’t read this" or "K-Flow in the e-Sphere: a blog of incomprehensible business jargon.”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t>More on the Name and Description</a:t>
            </a:r>
          </a:p>
        </p:txBody>
      </p:sp>
      <p:sp>
        <p:nvSpPr>
          <p:cNvPr id="118787" name="Rectangle 3"/>
          <p:cNvSpPr>
            <a:spLocks noGrp="1" noChangeArrowheads="1"/>
          </p:cNvSpPr>
          <p:nvPr>
            <p:ph type="body" idx="1"/>
          </p:nvPr>
        </p:nvSpPr>
        <p:spPr>
          <a:xfrm>
            <a:off x="762000" y="1371600"/>
            <a:ext cx="7620000" cy="5105400"/>
          </a:xfrm>
        </p:spPr>
        <p:txBody>
          <a:bodyPr/>
          <a:lstStyle/>
          <a:p>
            <a:r>
              <a:rPr lang="en-US"/>
              <a:t>Naming your blog is important. Some people will follow links to your blog just based on the name if it’s intriguing enough. This can be very helpful in getting a blog launched and in making it stick in people’s minds.</a:t>
            </a:r>
          </a:p>
          <a:p>
            <a:r>
              <a:rPr lang="en-US"/>
              <a:t>Change your tagline as much or as little as you like. Some people pop up a different motto each time you visit their blogs, dynamically.</a:t>
            </a:r>
          </a:p>
          <a:p>
            <a:r>
              <a:rPr lang="en-US"/>
              <a:t>Most blog tools will capture one default description or tagline for your blog. One thing a description does is help people who want to link to your blog but do not want to write their own blurb describing it.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9" name="Rectangle 5"/>
          <p:cNvSpPr>
            <a:spLocks noChangeArrowheads="1"/>
          </p:cNvSpPr>
          <p:nvPr/>
        </p:nvSpPr>
        <p:spPr bwMode="auto">
          <a:xfrm>
            <a:off x="0" y="0"/>
            <a:ext cx="9144000" cy="1295400"/>
          </a:xfrm>
          <a:prstGeom prst="rect">
            <a:avLst/>
          </a:prstGeom>
          <a:solidFill>
            <a:schemeClr val="bg1"/>
          </a:solidFill>
          <a:ln w="12700" algn="ctr">
            <a:noFill/>
            <a:miter lim="800000"/>
            <a:headEnd/>
            <a:tailEnd/>
          </a:ln>
          <a:effectLst/>
        </p:spPr>
        <p:txBody>
          <a:bodyPr wrap="none" anchor="ctr"/>
          <a:lstStyle/>
          <a:p>
            <a:endParaRPr lang="en-US"/>
          </a:p>
        </p:txBody>
      </p:sp>
      <p:pic>
        <p:nvPicPr>
          <p:cNvPr id="185348" name="Picture 4"/>
          <p:cNvPicPr>
            <a:picLocks noChangeAspect="1" noChangeArrowheads="1"/>
          </p:cNvPicPr>
          <p:nvPr/>
        </p:nvPicPr>
        <p:blipFill>
          <a:blip r:embed="rId3" cstate="print"/>
          <a:srcRect/>
          <a:stretch>
            <a:fillRect/>
          </a:stretch>
        </p:blipFill>
        <p:spPr bwMode="auto">
          <a:xfrm>
            <a:off x="228600" y="19050"/>
            <a:ext cx="8686800" cy="683895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0" y="0"/>
            <a:ext cx="9144000" cy="1219200"/>
          </a:xfrm>
        </p:spPr>
        <p:txBody>
          <a:bodyPr/>
          <a:lstStyle/>
          <a:p>
            <a:r>
              <a:rPr lang="en-US"/>
              <a:t>Push-Button Publishing</a:t>
            </a:r>
          </a:p>
        </p:txBody>
      </p:sp>
      <p:sp>
        <p:nvSpPr>
          <p:cNvPr id="125955" name="Rectangle 3"/>
          <p:cNvSpPr>
            <a:spLocks noGrp="1" noChangeArrowheads="1"/>
          </p:cNvSpPr>
          <p:nvPr>
            <p:ph type="subTitle" idx="1"/>
          </p:nvPr>
        </p:nvSpPr>
        <p:spPr>
          <a:xfrm>
            <a:off x="457200" y="1905000"/>
            <a:ext cx="5334000" cy="1295400"/>
          </a:xfrm>
        </p:spPr>
        <p:txBody>
          <a:bodyPr/>
          <a:lstStyle/>
          <a:p>
            <a:r>
              <a:rPr lang="en-US"/>
              <a:t>The nuts-and-bolts of posting</a:t>
            </a:r>
          </a:p>
        </p:txBody>
      </p:sp>
      <p:pic>
        <p:nvPicPr>
          <p:cNvPr id="125956" name="Picture 4"/>
          <p:cNvPicPr>
            <a:picLocks noChangeAspect="1" noChangeArrowheads="1"/>
          </p:cNvPicPr>
          <p:nvPr/>
        </p:nvPicPr>
        <p:blipFill>
          <a:blip r:embed="rId3" cstate="print"/>
          <a:srcRect/>
          <a:stretch>
            <a:fillRect/>
          </a:stretch>
        </p:blipFill>
        <p:spPr bwMode="auto">
          <a:xfrm>
            <a:off x="2819400" y="2590800"/>
            <a:ext cx="4762500" cy="333375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Posting Entries to a Blog</a:t>
            </a:r>
          </a:p>
        </p:txBody>
      </p:sp>
      <p:sp>
        <p:nvSpPr>
          <p:cNvPr id="22531" name="Rectangle 3"/>
          <p:cNvSpPr>
            <a:spLocks noGrp="1" noChangeArrowheads="1"/>
          </p:cNvSpPr>
          <p:nvPr>
            <p:ph type="body" idx="1"/>
          </p:nvPr>
        </p:nvSpPr>
        <p:spPr>
          <a:xfrm>
            <a:off x="1116013" y="2133600"/>
            <a:ext cx="6911975" cy="3813175"/>
          </a:xfrm>
        </p:spPr>
        <p:txBody>
          <a:bodyPr/>
          <a:lstStyle/>
          <a:p>
            <a:pPr>
              <a:lnSpc>
                <a:spcPct val="80000"/>
              </a:lnSpc>
            </a:pPr>
            <a:r>
              <a:rPr lang="en-US"/>
              <a:t>Using the blog tool’s web interface</a:t>
            </a:r>
          </a:p>
          <a:p>
            <a:pPr lvl="1">
              <a:lnSpc>
                <a:spcPct val="80000"/>
              </a:lnSpc>
            </a:pPr>
            <a:r>
              <a:rPr lang="en-US"/>
              <a:t>Posting a new entry from scratch</a:t>
            </a:r>
          </a:p>
          <a:p>
            <a:pPr lvl="1">
              <a:lnSpc>
                <a:spcPct val="80000"/>
              </a:lnSpc>
            </a:pPr>
            <a:r>
              <a:rPr lang="en-US"/>
              <a:t>Using a bookmarklet</a:t>
            </a:r>
          </a:p>
          <a:p>
            <a:pPr lvl="1">
              <a:lnSpc>
                <a:spcPct val="80000"/>
              </a:lnSpc>
            </a:pPr>
            <a:endParaRPr lang="en-US"/>
          </a:p>
          <a:p>
            <a:pPr lvl="1">
              <a:lnSpc>
                <a:spcPct val="80000"/>
              </a:lnSpc>
            </a:pPr>
            <a:endParaRPr lang="en-US"/>
          </a:p>
          <a:p>
            <a:pPr>
              <a:lnSpc>
                <a:spcPct val="80000"/>
              </a:lnSpc>
            </a:pPr>
            <a:r>
              <a:rPr lang="en-US"/>
              <a:t>Using a client-side application</a:t>
            </a:r>
          </a:p>
          <a:p>
            <a:pPr lvl="1">
              <a:lnSpc>
                <a:spcPct val="80000"/>
              </a:lnSpc>
            </a:pPr>
            <a:r>
              <a:rPr lang="en-US"/>
              <a:t>Using a stand-alone weblog posting tool</a:t>
            </a:r>
          </a:p>
          <a:p>
            <a:pPr lvl="1">
              <a:lnSpc>
                <a:spcPct val="80000"/>
              </a:lnSpc>
            </a:pPr>
            <a:r>
              <a:rPr lang="en-US"/>
              <a:t>Using a news aggregator with posting features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t>Posting a New Entry</a:t>
            </a:r>
          </a:p>
        </p:txBody>
      </p:sp>
      <p:sp>
        <p:nvSpPr>
          <p:cNvPr id="139267" name="Rectangle 3"/>
          <p:cNvSpPr>
            <a:spLocks noGrp="1" noChangeArrowheads="1"/>
          </p:cNvSpPr>
          <p:nvPr>
            <p:ph type="body" idx="1"/>
          </p:nvPr>
        </p:nvSpPr>
        <p:spPr/>
        <p:txBody>
          <a:bodyPr/>
          <a:lstStyle/>
          <a:p>
            <a:pPr>
              <a:lnSpc>
                <a:spcPct val="80000"/>
              </a:lnSpc>
            </a:pPr>
            <a:r>
              <a:rPr lang="en-US" sz="2000"/>
              <a:t>Go to the Web-based interface:</a:t>
            </a:r>
          </a:p>
          <a:p>
            <a:pPr lvl="1">
              <a:lnSpc>
                <a:spcPct val="80000"/>
              </a:lnSpc>
            </a:pPr>
            <a:r>
              <a:rPr lang="en-US" sz="1600"/>
              <a:t>Blogger </a:t>
            </a:r>
            <a:r>
              <a:rPr lang="en-US" sz="1600">
                <a:hlinkClick r:id="rId3"/>
              </a:rPr>
              <a:t>http://blogger.com/</a:t>
            </a:r>
            <a:endParaRPr lang="en-US" sz="1600"/>
          </a:p>
          <a:p>
            <a:pPr lvl="1">
              <a:lnSpc>
                <a:spcPct val="80000"/>
              </a:lnSpc>
            </a:pPr>
            <a:r>
              <a:rPr lang="en-US" sz="1600"/>
              <a:t>Radio </a:t>
            </a:r>
            <a:r>
              <a:rPr lang="en-US" sz="1600">
                <a:hlinkClick r:id="rId4"/>
              </a:rPr>
              <a:t>http://127.0.0.1:5335/</a:t>
            </a:r>
            <a:endParaRPr lang="en-US" sz="1600"/>
          </a:p>
          <a:p>
            <a:pPr lvl="1">
              <a:lnSpc>
                <a:spcPct val="80000"/>
              </a:lnSpc>
            </a:pPr>
            <a:r>
              <a:rPr lang="en-US" sz="1600"/>
              <a:t>Movable Type </a:t>
            </a:r>
            <a:r>
              <a:rPr lang="en-US" sz="1600">
                <a:hlinkClick r:id="rId5"/>
              </a:rPr>
              <a:t>http://path/to/mt/mt.cgi</a:t>
            </a:r>
            <a:endParaRPr lang="en-US" sz="1600"/>
          </a:p>
          <a:p>
            <a:pPr lvl="1">
              <a:lnSpc>
                <a:spcPct val="80000"/>
              </a:lnSpc>
            </a:pPr>
            <a:r>
              <a:rPr lang="en-US" sz="1600"/>
              <a:t>TypePad </a:t>
            </a:r>
            <a:r>
              <a:rPr lang="en-US" sz="1600">
                <a:hlinkClick r:id="rId6"/>
              </a:rPr>
              <a:t>http://typepad.com/t/app/</a:t>
            </a:r>
            <a:endParaRPr lang="en-US" sz="1600"/>
          </a:p>
          <a:p>
            <a:pPr>
              <a:lnSpc>
                <a:spcPct val="80000"/>
              </a:lnSpc>
            </a:pPr>
            <a:r>
              <a:rPr lang="en-US" sz="2000"/>
              <a:t>Start a new entry</a:t>
            </a:r>
          </a:p>
          <a:p>
            <a:pPr>
              <a:lnSpc>
                <a:spcPct val="80000"/>
              </a:lnSpc>
            </a:pPr>
            <a:r>
              <a:rPr lang="en-US" sz="2000"/>
              <a:t>Type a title (optional)</a:t>
            </a:r>
          </a:p>
          <a:p>
            <a:pPr>
              <a:lnSpc>
                <a:spcPct val="80000"/>
              </a:lnSpc>
            </a:pPr>
            <a:r>
              <a:rPr lang="en-US" sz="2000"/>
              <a:t>Give the post a main link (optional)</a:t>
            </a:r>
          </a:p>
          <a:p>
            <a:pPr>
              <a:lnSpc>
                <a:spcPct val="80000"/>
              </a:lnSpc>
            </a:pPr>
            <a:r>
              <a:rPr lang="en-US" sz="2000"/>
              <a:t>Write your entry</a:t>
            </a:r>
          </a:p>
          <a:p>
            <a:pPr>
              <a:lnSpc>
                <a:spcPct val="80000"/>
              </a:lnSpc>
            </a:pPr>
            <a:r>
              <a:rPr lang="en-US" sz="2000"/>
              <a:t>Format with web-based (DHTML) or wyziwyg interface if provided</a:t>
            </a:r>
          </a:p>
          <a:p>
            <a:pPr>
              <a:lnSpc>
                <a:spcPct val="80000"/>
              </a:lnSpc>
            </a:pPr>
            <a:r>
              <a:rPr lang="en-US" sz="2000"/>
              <a:t>Type a longer/continued entry (optional)</a:t>
            </a:r>
          </a:p>
          <a:p>
            <a:pPr>
              <a:lnSpc>
                <a:spcPct val="80000"/>
              </a:lnSpc>
            </a:pPr>
            <a:r>
              <a:rPr lang="en-US" sz="2000"/>
              <a:t>Type a summary (optional)</a:t>
            </a:r>
          </a:p>
          <a:p>
            <a:pPr>
              <a:lnSpc>
                <a:spcPct val="80000"/>
              </a:lnSpc>
            </a:pPr>
            <a:r>
              <a:rPr lang="en-US" sz="2000"/>
              <a:t>Add key words (optional)</a:t>
            </a:r>
          </a:p>
          <a:p>
            <a:pPr>
              <a:lnSpc>
                <a:spcPct val="80000"/>
              </a:lnSpc>
            </a:pPr>
            <a:r>
              <a:rPr lang="en-US" sz="2000"/>
              <a:t>If ready (date/draft status), click Post/Save/Publish.</a:t>
            </a:r>
          </a:p>
          <a:p>
            <a:pPr>
              <a:lnSpc>
                <a:spcPct val="80000"/>
              </a:lnSpc>
            </a:pPr>
            <a:endParaRPr lang="en-US" sz="2000"/>
          </a:p>
          <a:p>
            <a:pPr>
              <a:lnSpc>
                <a:spcPct val="80000"/>
              </a:lnSpc>
              <a:buFont typeface="Wingdings" pitchFamily="2" charset="2"/>
              <a:buNone/>
            </a:pPr>
            <a:endParaRPr lang="en-US" sz="20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1" name="Rectangle 7"/>
          <p:cNvSpPr>
            <a:spLocks noChangeArrowheads="1"/>
          </p:cNvSpPr>
          <p:nvPr/>
        </p:nvSpPr>
        <p:spPr bwMode="auto">
          <a:xfrm>
            <a:off x="0" y="0"/>
            <a:ext cx="9144000" cy="1295400"/>
          </a:xfrm>
          <a:prstGeom prst="rect">
            <a:avLst/>
          </a:prstGeom>
          <a:solidFill>
            <a:schemeClr val="bg1"/>
          </a:solidFill>
          <a:ln w="12700" algn="ctr">
            <a:noFill/>
            <a:miter lim="800000"/>
            <a:headEnd/>
            <a:tailEnd/>
          </a:ln>
          <a:effectLst/>
        </p:spPr>
        <p:txBody>
          <a:bodyPr wrap="none" anchor="ctr"/>
          <a:lstStyle/>
          <a:p>
            <a:endParaRPr lang="en-US"/>
          </a:p>
        </p:txBody>
      </p:sp>
      <p:pic>
        <p:nvPicPr>
          <p:cNvPr id="175108" name="Picture 4"/>
          <p:cNvPicPr>
            <a:picLocks noChangeAspect="1" noChangeArrowheads="1"/>
          </p:cNvPicPr>
          <p:nvPr/>
        </p:nvPicPr>
        <p:blipFill>
          <a:blip r:embed="rId3" cstate="print"/>
          <a:srcRect/>
          <a:stretch>
            <a:fillRect/>
          </a:stretch>
        </p:blipFill>
        <p:spPr bwMode="auto">
          <a:xfrm>
            <a:off x="1371600" y="173038"/>
            <a:ext cx="6705600" cy="6303962"/>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Grp="1" noChangeArrowheads="1"/>
          </p:cNvSpPr>
          <p:nvPr>
            <p:ph type="ctrTitle"/>
          </p:nvPr>
        </p:nvSpPr>
        <p:spPr>
          <a:xfrm>
            <a:off x="0" y="0"/>
            <a:ext cx="9144000" cy="1219200"/>
          </a:xfrm>
        </p:spPr>
        <p:txBody>
          <a:bodyPr/>
          <a:lstStyle/>
          <a:p>
            <a:r>
              <a:rPr lang="en-US"/>
              <a:t>What’s the Big Deal?</a:t>
            </a:r>
          </a:p>
        </p:txBody>
      </p:sp>
      <p:sp>
        <p:nvSpPr>
          <p:cNvPr id="119813" name="Rectangle 5"/>
          <p:cNvSpPr>
            <a:spLocks noGrp="1" noChangeArrowheads="1"/>
          </p:cNvSpPr>
          <p:nvPr>
            <p:ph type="subTitle" idx="1"/>
          </p:nvPr>
        </p:nvSpPr>
        <p:spPr>
          <a:xfrm>
            <a:off x="2438400" y="2743200"/>
            <a:ext cx="4191000" cy="990600"/>
          </a:xfrm>
        </p:spPr>
        <p:txBody>
          <a:bodyPr/>
          <a:lstStyle/>
          <a:p>
            <a:r>
              <a:rPr lang="en-US"/>
              <a:t>Getting beyond the hype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t>Posting with a Bookmarklet</a:t>
            </a:r>
          </a:p>
        </p:txBody>
      </p:sp>
      <p:sp>
        <p:nvSpPr>
          <p:cNvPr id="141315" name="Rectangle 3"/>
          <p:cNvSpPr>
            <a:spLocks noGrp="1" noChangeArrowheads="1"/>
          </p:cNvSpPr>
          <p:nvPr>
            <p:ph type="body" idx="1"/>
          </p:nvPr>
        </p:nvSpPr>
        <p:spPr>
          <a:xfrm>
            <a:off x="1116013" y="1600200"/>
            <a:ext cx="6911975" cy="4346575"/>
          </a:xfrm>
        </p:spPr>
        <p:txBody>
          <a:bodyPr/>
          <a:lstStyle/>
          <a:p>
            <a:pPr>
              <a:lnSpc>
                <a:spcPct val="80000"/>
              </a:lnSpc>
            </a:pPr>
            <a:r>
              <a:rPr lang="en-US" sz="2000"/>
              <a:t>Make the bookmarklet first (drag link to Links bar)</a:t>
            </a:r>
          </a:p>
          <a:p>
            <a:pPr lvl="1">
              <a:lnSpc>
                <a:spcPct val="80000"/>
              </a:lnSpc>
            </a:pPr>
            <a:r>
              <a:rPr lang="en-US"/>
              <a:t>Blogger has one-size-fits-all (BlogThis!)</a:t>
            </a:r>
          </a:p>
          <a:p>
            <a:pPr lvl="1">
              <a:lnSpc>
                <a:spcPct val="80000"/>
              </a:lnSpc>
            </a:pPr>
            <a:r>
              <a:rPr lang="en-US"/>
              <a:t>Movable Type and TypePad have customizable bookmarklets (Post to MT Weblog and QuickPost)</a:t>
            </a:r>
          </a:p>
          <a:p>
            <a:pPr lvl="1">
              <a:lnSpc>
                <a:spcPct val="80000"/>
              </a:lnSpc>
            </a:pPr>
            <a:r>
              <a:rPr lang="en-US"/>
              <a:t>With Radio you can add a third-party bookmarklet called RadioExpress!</a:t>
            </a:r>
          </a:p>
          <a:p>
            <a:pPr>
              <a:lnSpc>
                <a:spcPct val="80000"/>
              </a:lnSpc>
            </a:pPr>
            <a:r>
              <a:rPr lang="en-US" sz="2000"/>
              <a:t>When browsing a page you want to blog, select any text you’d like to quote.</a:t>
            </a:r>
          </a:p>
          <a:p>
            <a:pPr>
              <a:lnSpc>
                <a:spcPct val="80000"/>
              </a:lnSpc>
            </a:pPr>
            <a:r>
              <a:rPr lang="en-US" sz="2000"/>
              <a:t>Click the bookmarklet</a:t>
            </a:r>
          </a:p>
          <a:p>
            <a:pPr>
              <a:lnSpc>
                <a:spcPct val="80000"/>
              </a:lnSpc>
            </a:pPr>
            <a:r>
              <a:rPr lang="en-US" sz="2000"/>
              <a:t>The page title, link text, and quotation are automatically added to the entry box in the pop-up window that appears</a:t>
            </a:r>
          </a:p>
          <a:p>
            <a:pPr>
              <a:lnSpc>
                <a:spcPct val="80000"/>
              </a:lnSpc>
            </a:pPr>
            <a:r>
              <a:rPr lang="en-US" sz="2000"/>
              <a:t>Add a post title (optional) and write an entry around the resource to which you are linking.</a:t>
            </a:r>
          </a:p>
          <a:p>
            <a:pPr>
              <a:lnSpc>
                <a:spcPct val="80000"/>
              </a:lnSpc>
            </a:pPr>
            <a:r>
              <a:rPr lang="en-US" sz="2000"/>
              <a:t>Click Post/Save/Publish.</a:t>
            </a:r>
          </a:p>
          <a:p>
            <a:pPr>
              <a:lnSpc>
                <a:spcPct val="80000"/>
              </a:lnSpc>
              <a:buFont typeface="Wingdings" pitchFamily="2" charset="2"/>
              <a:buNone/>
            </a:pPr>
            <a:endParaRPr lang="en-US" sz="200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7" name="Rectangle 7"/>
          <p:cNvSpPr>
            <a:spLocks noChangeArrowheads="1"/>
          </p:cNvSpPr>
          <p:nvPr/>
        </p:nvSpPr>
        <p:spPr bwMode="auto">
          <a:xfrm>
            <a:off x="0" y="0"/>
            <a:ext cx="9144000" cy="1295400"/>
          </a:xfrm>
          <a:prstGeom prst="rect">
            <a:avLst/>
          </a:prstGeom>
          <a:solidFill>
            <a:schemeClr val="bg1"/>
          </a:solidFill>
          <a:ln w="12700" algn="ctr">
            <a:noFill/>
            <a:miter lim="800000"/>
            <a:headEnd/>
            <a:tailEnd/>
          </a:ln>
          <a:effectLst/>
        </p:spPr>
        <p:txBody>
          <a:bodyPr wrap="none" anchor="ctr"/>
          <a:lstStyle/>
          <a:p>
            <a:endParaRPr lang="en-US"/>
          </a:p>
        </p:txBody>
      </p:sp>
      <p:pic>
        <p:nvPicPr>
          <p:cNvPr id="174085" name="Picture 5"/>
          <p:cNvPicPr>
            <a:picLocks noChangeAspect="1" noChangeArrowheads="1"/>
          </p:cNvPicPr>
          <p:nvPr/>
        </p:nvPicPr>
        <p:blipFill>
          <a:blip r:embed="rId3" cstate="print"/>
          <a:srcRect/>
          <a:stretch>
            <a:fillRect/>
          </a:stretch>
        </p:blipFill>
        <p:spPr bwMode="auto">
          <a:xfrm>
            <a:off x="304800" y="228600"/>
            <a:ext cx="3752850" cy="6400800"/>
          </a:xfrm>
          <a:prstGeom prst="rect">
            <a:avLst/>
          </a:prstGeom>
          <a:noFill/>
          <a:ln w="12700">
            <a:noFill/>
            <a:miter lim="800000"/>
            <a:headEnd/>
            <a:tailEnd/>
          </a:ln>
          <a:effectLst/>
        </p:spPr>
      </p:pic>
      <p:pic>
        <p:nvPicPr>
          <p:cNvPr id="174086" name="Picture 6"/>
          <p:cNvPicPr>
            <a:picLocks noChangeAspect="1" noChangeArrowheads="1"/>
          </p:cNvPicPr>
          <p:nvPr/>
        </p:nvPicPr>
        <p:blipFill>
          <a:blip r:embed="rId4" cstate="print"/>
          <a:srcRect/>
          <a:stretch>
            <a:fillRect/>
          </a:stretch>
        </p:blipFill>
        <p:spPr bwMode="auto">
          <a:xfrm>
            <a:off x="4419600" y="1706563"/>
            <a:ext cx="4419600" cy="3094037"/>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t>Posting from an Application</a:t>
            </a:r>
          </a:p>
        </p:txBody>
      </p:sp>
      <p:sp>
        <p:nvSpPr>
          <p:cNvPr id="140291" name="Rectangle 3"/>
          <p:cNvSpPr>
            <a:spLocks noGrp="1" noChangeArrowheads="1"/>
          </p:cNvSpPr>
          <p:nvPr>
            <p:ph type="body" idx="1"/>
          </p:nvPr>
        </p:nvSpPr>
        <p:spPr/>
        <p:txBody>
          <a:bodyPr/>
          <a:lstStyle/>
          <a:p>
            <a:pPr>
              <a:lnSpc>
                <a:spcPct val="80000"/>
              </a:lnSpc>
              <a:buFont typeface="Wingdings" pitchFamily="2" charset="2"/>
              <a:buNone/>
            </a:pPr>
            <a:r>
              <a:rPr lang="en-US" sz="1800"/>
              <a:t>There are many (mostly third-party) stand-alone tools for posting to weblogs (at this time they either use the Blogger API or the MetaWeblog API developed by UserLand mostly as an extensio to the Blogger API – it includes titles, categories, and other things like that not offered with the original blogger interface).</a:t>
            </a:r>
          </a:p>
          <a:p>
            <a:pPr>
              <a:lnSpc>
                <a:spcPct val="80000"/>
              </a:lnSpc>
              <a:buFont typeface="Wingdings" pitchFamily="2" charset="2"/>
              <a:buNone/>
            </a:pPr>
            <a:r>
              <a:rPr lang="en-US" sz="1800"/>
              <a:t>Some use RSD (“Really Simple Discovery”) to figure out the URL of the blog’s posting interface from its own URL (this requires a LINK REL= tag in the head of the index document.</a:t>
            </a:r>
          </a:p>
          <a:p>
            <a:pPr>
              <a:lnSpc>
                <a:spcPct val="80000"/>
              </a:lnSpc>
              <a:buFont typeface="Wingdings" pitchFamily="2" charset="2"/>
              <a:buNone/>
            </a:pPr>
            <a:endParaRPr lang="en-US" sz="1800"/>
          </a:p>
          <a:p>
            <a:pPr>
              <a:lnSpc>
                <a:spcPct val="80000"/>
              </a:lnSpc>
              <a:buFont typeface="Wingdings" pitchFamily="2" charset="2"/>
              <a:buNone/>
            </a:pPr>
            <a:r>
              <a:rPr lang="en-US" sz="1800"/>
              <a:t>Windows:</a:t>
            </a:r>
          </a:p>
          <a:p>
            <a:pPr>
              <a:lnSpc>
                <a:spcPct val="80000"/>
              </a:lnSpc>
            </a:pPr>
            <a:r>
              <a:rPr lang="en-US" sz="1800"/>
              <a:t>w.bloggar (Blogger)</a:t>
            </a:r>
          </a:p>
          <a:p>
            <a:pPr>
              <a:lnSpc>
                <a:spcPct val="80000"/>
              </a:lnSpc>
            </a:pPr>
            <a:r>
              <a:rPr lang="en-US" sz="1800"/>
              <a:t>Zempt (Movable Type / TypePad)</a:t>
            </a:r>
          </a:p>
          <a:p>
            <a:pPr>
              <a:lnSpc>
                <a:spcPct val="80000"/>
              </a:lnSpc>
            </a:pPr>
            <a:endParaRPr lang="en-US" sz="1800"/>
          </a:p>
          <a:p>
            <a:pPr>
              <a:lnSpc>
                <a:spcPct val="80000"/>
              </a:lnSpc>
              <a:buFont typeface="Wingdings" pitchFamily="2" charset="2"/>
              <a:buNone/>
            </a:pPr>
            <a:r>
              <a:rPr lang="en-US" sz="1800"/>
              <a:t>Mac</a:t>
            </a:r>
          </a:p>
          <a:p>
            <a:pPr>
              <a:lnSpc>
                <a:spcPct val="80000"/>
              </a:lnSpc>
            </a:pPr>
            <a:r>
              <a:rPr lang="en-US" sz="1800"/>
              <a:t>Frequency (Blogger)</a:t>
            </a:r>
          </a:p>
          <a:p>
            <a:pPr>
              <a:lnSpc>
                <a:spcPct val="80000"/>
              </a:lnSpc>
            </a:pPr>
            <a:r>
              <a:rPr lang="en-US" sz="1800"/>
              <a:t>Kung-log (Movable Type, but any MetaWeblog-aware blog tool)</a:t>
            </a:r>
          </a:p>
          <a:p>
            <a:pPr>
              <a:lnSpc>
                <a:spcPct val="80000"/>
              </a:lnSpc>
              <a:buFont typeface="Wingdings" pitchFamily="2" charset="2"/>
              <a:buNone/>
            </a:pPr>
            <a:endParaRPr lang="en-US" sz="180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8" name="Rectangle 6"/>
          <p:cNvSpPr>
            <a:spLocks noChangeArrowheads="1"/>
          </p:cNvSpPr>
          <p:nvPr/>
        </p:nvSpPr>
        <p:spPr bwMode="auto">
          <a:xfrm>
            <a:off x="0" y="0"/>
            <a:ext cx="9144000" cy="1295400"/>
          </a:xfrm>
          <a:prstGeom prst="rect">
            <a:avLst/>
          </a:prstGeom>
          <a:solidFill>
            <a:schemeClr val="bg1"/>
          </a:solidFill>
          <a:ln w="12700" algn="ctr">
            <a:noFill/>
            <a:miter lim="800000"/>
            <a:headEnd/>
            <a:tailEnd/>
          </a:ln>
          <a:effectLst/>
        </p:spPr>
        <p:txBody>
          <a:bodyPr wrap="none" anchor="ctr"/>
          <a:lstStyle/>
          <a:p>
            <a:endParaRPr lang="en-US"/>
          </a:p>
        </p:txBody>
      </p:sp>
      <p:pic>
        <p:nvPicPr>
          <p:cNvPr id="187396" name="Picture 4"/>
          <p:cNvPicPr>
            <a:picLocks noChangeAspect="1" noChangeArrowheads="1"/>
          </p:cNvPicPr>
          <p:nvPr/>
        </p:nvPicPr>
        <p:blipFill>
          <a:blip r:embed="rId3" cstate="print"/>
          <a:srcRect/>
          <a:stretch>
            <a:fillRect/>
          </a:stretch>
        </p:blipFill>
        <p:spPr bwMode="auto">
          <a:xfrm>
            <a:off x="1257300" y="533400"/>
            <a:ext cx="6667500" cy="571500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t>Posting from an Aggregator</a:t>
            </a:r>
          </a:p>
        </p:txBody>
      </p:sp>
      <p:sp>
        <p:nvSpPr>
          <p:cNvPr id="142339" name="Rectangle 3"/>
          <p:cNvSpPr>
            <a:spLocks noGrp="1" noChangeArrowheads="1"/>
          </p:cNvSpPr>
          <p:nvPr>
            <p:ph type="body" idx="1"/>
          </p:nvPr>
        </p:nvSpPr>
        <p:spPr/>
        <p:txBody>
          <a:bodyPr/>
          <a:lstStyle/>
          <a:p>
            <a:pPr>
              <a:lnSpc>
                <a:spcPct val="80000"/>
              </a:lnSpc>
              <a:buFont typeface="Wingdings" pitchFamily="2" charset="2"/>
              <a:buNone/>
            </a:pPr>
            <a:r>
              <a:rPr lang="en-US" sz="2000"/>
              <a:t>Aggregators are applications designed for reading syndicated (RSS) feeds. Some of them include the ability to grab an entry and post about it to your own blog, which tightens the blogging loop considerably</a:t>
            </a:r>
          </a:p>
          <a:p>
            <a:pPr>
              <a:lnSpc>
                <a:spcPct val="80000"/>
              </a:lnSpc>
              <a:buFont typeface="Wingdings" pitchFamily="2" charset="2"/>
              <a:buNone/>
            </a:pPr>
            <a:r>
              <a:rPr lang="en-US" sz="2000"/>
              <a:t>There are many, many aggregrators, most of which standalone but some are web based, and others plug into existing applications (such as NewsMonster, which plugs into Mozilla, and NewsGator, which plugs into Outlook)</a:t>
            </a:r>
          </a:p>
          <a:p>
            <a:pPr>
              <a:lnSpc>
                <a:spcPct val="80000"/>
              </a:lnSpc>
              <a:buFont typeface="Wingdings" pitchFamily="2" charset="2"/>
              <a:buNone/>
            </a:pPr>
            <a:r>
              <a:rPr lang="en-US" sz="2000"/>
              <a:t>Aggregators you can post from include NetNewsWire (the Pro version) for OS X, and NewzCrawler, FeedReader, FeedDemon, NewsGator, SharpReader, RSS ndit, and others for Windows.</a:t>
            </a:r>
          </a:p>
          <a:p>
            <a:pPr>
              <a:lnSpc>
                <a:spcPct val="80000"/>
              </a:lnSpc>
              <a:buFont typeface="Wingdings" pitchFamily="2" charset="2"/>
              <a:buNone/>
            </a:pPr>
            <a:r>
              <a:rPr lang="en-US" sz="2000"/>
              <a:t>There’s a fairly complete list of aggregators maintained at Lockergnome’s RSS Resource (</a:t>
            </a:r>
            <a:r>
              <a:rPr lang="en-US" sz="2000">
                <a:hlinkClick r:id="rId3"/>
              </a:rPr>
              <a:t>http://rss.lockergnome.com/)</a:t>
            </a:r>
            <a:r>
              <a:rPr lang="en-US" sz="2000"/>
              <a:t>, a news site to which I am a contributor</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6" name="Picture 6"/>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4" name="Picture 8"/>
          <p:cNvPicPr>
            <a:picLocks noChangeAspect="1" noChangeArrowheads="1"/>
          </p:cNvPicPr>
          <p:nvPr/>
        </p:nvPicPr>
        <p:blipFill>
          <a:blip r:embed="rId3" cstate="print"/>
          <a:srcRect/>
          <a:stretch>
            <a:fillRect/>
          </a:stretch>
        </p:blipFill>
        <p:spPr bwMode="auto">
          <a:xfrm>
            <a:off x="1143000" y="1524000"/>
            <a:ext cx="6172200" cy="4678363"/>
          </a:xfrm>
          <a:prstGeom prst="rect">
            <a:avLst/>
          </a:prstGeom>
          <a:noFill/>
          <a:ln w="12700">
            <a:noFill/>
            <a:miter lim="800000"/>
            <a:headEnd/>
            <a:tailEnd/>
          </a:ln>
          <a:effectLst/>
        </p:spPr>
      </p:pic>
      <p:pic>
        <p:nvPicPr>
          <p:cNvPr id="126983" name="Picture 7"/>
          <p:cNvPicPr>
            <a:picLocks noChangeAspect="1" noChangeArrowheads="1"/>
          </p:cNvPicPr>
          <p:nvPr/>
        </p:nvPicPr>
        <p:blipFill>
          <a:blip r:embed="rId4" cstate="print"/>
          <a:srcRect/>
          <a:stretch>
            <a:fillRect/>
          </a:stretch>
        </p:blipFill>
        <p:spPr bwMode="auto">
          <a:xfrm>
            <a:off x="4953000" y="1219200"/>
            <a:ext cx="4191000" cy="4572000"/>
          </a:xfrm>
          <a:prstGeom prst="rect">
            <a:avLst/>
          </a:prstGeom>
          <a:noFill/>
          <a:ln w="12700">
            <a:noFill/>
            <a:miter lim="800000"/>
            <a:headEnd/>
            <a:tailEnd/>
          </a:ln>
          <a:effectLst/>
        </p:spPr>
      </p:pic>
      <p:sp>
        <p:nvSpPr>
          <p:cNvPr id="126978" name="Rectangle 2"/>
          <p:cNvSpPr>
            <a:spLocks noGrp="1" noChangeArrowheads="1"/>
          </p:cNvSpPr>
          <p:nvPr>
            <p:ph type="ctrTitle"/>
          </p:nvPr>
        </p:nvSpPr>
        <p:spPr>
          <a:xfrm>
            <a:off x="0" y="0"/>
            <a:ext cx="9144000" cy="1219200"/>
          </a:xfrm>
        </p:spPr>
        <p:txBody>
          <a:bodyPr/>
          <a:lstStyle/>
          <a:p>
            <a:r>
              <a:rPr lang="en-US"/>
              <a:t>Designing a Weblog</a:t>
            </a:r>
          </a:p>
        </p:txBody>
      </p:sp>
      <p:sp>
        <p:nvSpPr>
          <p:cNvPr id="126979" name="Rectangle 3"/>
          <p:cNvSpPr>
            <a:spLocks noGrp="1" noChangeArrowheads="1"/>
          </p:cNvSpPr>
          <p:nvPr>
            <p:ph type="subTitle" idx="1"/>
          </p:nvPr>
        </p:nvSpPr>
        <p:spPr>
          <a:xfrm>
            <a:off x="0" y="1219200"/>
            <a:ext cx="4114800" cy="533400"/>
          </a:xfrm>
        </p:spPr>
        <p:txBody>
          <a:bodyPr/>
          <a:lstStyle/>
          <a:p>
            <a:r>
              <a:rPr lang="en-US"/>
              <a:t>Standing out while fitting in</a:t>
            </a:r>
          </a:p>
        </p:txBody>
      </p:sp>
      <p:pic>
        <p:nvPicPr>
          <p:cNvPr id="126980" name="Picture 4"/>
          <p:cNvPicPr>
            <a:picLocks noChangeAspect="1" noChangeArrowheads="1"/>
          </p:cNvPicPr>
          <p:nvPr/>
        </p:nvPicPr>
        <p:blipFill>
          <a:blip r:embed="rId5" cstate="print"/>
          <a:srcRect/>
          <a:stretch>
            <a:fillRect/>
          </a:stretch>
        </p:blipFill>
        <p:spPr bwMode="auto">
          <a:xfrm>
            <a:off x="0" y="3403600"/>
            <a:ext cx="4495800" cy="345440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What’s Required?</a:t>
            </a:r>
          </a:p>
        </p:txBody>
      </p:sp>
      <p:sp>
        <p:nvSpPr>
          <p:cNvPr id="21507" name="Rectangle 3"/>
          <p:cNvSpPr>
            <a:spLocks noGrp="1" noChangeArrowheads="1"/>
          </p:cNvSpPr>
          <p:nvPr>
            <p:ph type="body" idx="1"/>
          </p:nvPr>
        </p:nvSpPr>
        <p:spPr/>
        <p:txBody>
          <a:bodyPr/>
          <a:lstStyle/>
          <a:p>
            <a:r>
              <a:rPr lang="en-US" sz="2000"/>
              <a:t>Are you merely looking to distinguish your blog from the rest of the pack without fundamentally changing the underlying design or organization? In that case, you can probably get away with a little </a:t>
            </a:r>
            <a:r>
              <a:rPr lang="en-US" sz="2000" i="1"/>
              <a:t>tweakage</a:t>
            </a:r>
            <a:r>
              <a:rPr lang="en-US" sz="2000"/>
              <a:t>.</a:t>
            </a:r>
          </a:p>
          <a:p>
            <a:r>
              <a:rPr lang="en-US" sz="2000"/>
              <a:t>If your goal is to add a blog to an existing site (say, to solve an ongoing content-management problem) then you’ve got an integration project on your hands. </a:t>
            </a:r>
          </a:p>
          <a:p>
            <a:r>
              <a:rPr lang="en-US" sz="2000"/>
              <a:t>If your goal is to create a unique design from scratch or to develop a multipurpose page design that includes other major elements besides the blog portion of the page then you’ll need to do some good ol’ web design, which involves not just laying out an interesting page but also thinking about navigation (and backend organization for the nonblog elements).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t>Weblogs are Web Pages</a:t>
            </a:r>
          </a:p>
        </p:txBody>
      </p:sp>
      <p:sp>
        <p:nvSpPr>
          <p:cNvPr id="148483" name="Rectangle 3"/>
          <p:cNvSpPr>
            <a:spLocks noGrp="1" noChangeArrowheads="1"/>
          </p:cNvSpPr>
          <p:nvPr>
            <p:ph type="body" idx="1"/>
          </p:nvPr>
        </p:nvSpPr>
        <p:spPr/>
        <p:txBody>
          <a:bodyPr/>
          <a:lstStyle/>
          <a:p>
            <a:pPr>
              <a:lnSpc>
                <a:spcPct val="80000"/>
              </a:lnSpc>
              <a:buFont typeface="Wingdings" pitchFamily="2" charset="2"/>
              <a:buNone/>
            </a:pPr>
            <a:r>
              <a:rPr lang="en-US"/>
              <a:t>Fundamentally, weblog design is web design. Typically page elements include:</a:t>
            </a:r>
          </a:p>
          <a:p>
            <a:pPr>
              <a:lnSpc>
                <a:spcPct val="80000"/>
              </a:lnSpc>
            </a:pPr>
            <a:r>
              <a:rPr lang="en-US"/>
              <a:t>Banner</a:t>
            </a:r>
          </a:p>
          <a:p>
            <a:pPr>
              <a:lnSpc>
                <a:spcPct val="80000"/>
              </a:lnSpc>
            </a:pPr>
            <a:r>
              <a:rPr lang="en-US"/>
              <a:t>Main content column</a:t>
            </a:r>
          </a:p>
          <a:p>
            <a:pPr>
              <a:lnSpc>
                <a:spcPct val="80000"/>
              </a:lnSpc>
            </a:pPr>
            <a:r>
              <a:rPr lang="en-US"/>
              <a:t>One or two smaller side columns</a:t>
            </a:r>
          </a:p>
          <a:p>
            <a:pPr>
              <a:lnSpc>
                <a:spcPct val="80000"/>
              </a:lnSpc>
            </a:pPr>
            <a:r>
              <a:rPr lang="en-US"/>
              <a:t>Rarely, a footer</a:t>
            </a:r>
          </a:p>
          <a:p>
            <a:pPr>
              <a:lnSpc>
                <a:spcPct val="80000"/>
              </a:lnSpc>
            </a:pPr>
            <a:endParaRPr lang="en-US"/>
          </a:p>
          <a:p>
            <a:pPr>
              <a:lnSpc>
                <a:spcPct val="80000"/>
              </a:lnSpc>
              <a:buFont typeface="Wingdings" pitchFamily="2" charset="2"/>
              <a:buNone/>
            </a:pPr>
            <a:r>
              <a:rPr lang="en-US"/>
              <a:t>Weblog IA depends on categories and archive styles, but generally:</a:t>
            </a:r>
          </a:p>
          <a:p>
            <a:pPr>
              <a:lnSpc>
                <a:spcPct val="80000"/>
              </a:lnSpc>
            </a:pPr>
            <a:r>
              <a:rPr lang="en-US"/>
              <a:t>Home page</a:t>
            </a:r>
          </a:p>
          <a:p>
            <a:pPr>
              <a:lnSpc>
                <a:spcPct val="80000"/>
              </a:lnSpc>
            </a:pPr>
            <a:r>
              <a:rPr lang="en-US"/>
              <a:t>Archive pages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t>Designing with Templates</a:t>
            </a:r>
          </a:p>
        </p:txBody>
      </p:sp>
      <p:sp>
        <p:nvSpPr>
          <p:cNvPr id="143363" name="Rectangle 3"/>
          <p:cNvSpPr>
            <a:spLocks noGrp="1" noChangeArrowheads="1"/>
          </p:cNvSpPr>
          <p:nvPr>
            <p:ph type="body" idx="1"/>
          </p:nvPr>
        </p:nvSpPr>
        <p:spPr/>
        <p:txBody>
          <a:bodyPr/>
          <a:lstStyle/>
          <a:p>
            <a:r>
              <a:rPr lang="en-US"/>
              <a:t>Weblog tools use templates to render pages from content stored in a database (and custom tags to indicate where to flow)</a:t>
            </a:r>
          </a:p>
          <a:p>
            <a:r>
              <a:rPr lang="en-US"/>
              <a:t>Generic weblogs have generic templates</a:t>
            </a:r>
          </a:p>
          <a:p>
            <a:r>
              <a:rPr lang="en-US"/>
              <a:t>Establishing your personal brand or matching your weblog to an existing site require updating or replacing the templates with your own</a:t>
            </a:r>
          </a:p>
          <a:p>
            <a:r>
              <a:rPr lang="en-US"/>
              <a:t>When CSS-based (as with MT and TP templates), it’s easy to play with the CSS file to try out design changes, but structural changes require both adding new style definitions and applying them to the page templates.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Do Blogs Matter?</a:t>
            </a:r>
          </a:p>
        </p:txBody>
      </p:sp>
      <p:sp>
        <p:nvSpPr>
          <p:cNvPr id="17411" name="Rectangle 3"/>
          <p:cNvSpPr>
            <a:spLocks noGrp="1" noChangeArrowheads="1"/>
          </p:cNvSpPr>
          <p:nvPr>
            <p:ph type="body" idx="1"/>
          </p:nvPr>
        </p:nvSpPr>
        <p:spPr/>
        <p:txBody>
          <a:bodyPr/>
          <a:lstStyle/>
          <a:p>
            <a:pPr>
              <a:lnSpc>
                <a:spcPct val="80000"/>
              </a:lnSpc>
            </a:pPr>
            <a:r>
              <a:rPr lang="en-US"/>
              <a:t>Fad hides a meaningful trend</a:t>
            </a:r>
          </a:p>
          <a:p>
            <a:pPr>
              <a:lnSpc>
                <a:spcPct val="80000"/>
              </a:lnSpc>
            </a:pPr>
            <a:r>
              <a:rPr lang="en-US"/>
              <a:t>Deceptively simple</a:t>
            </a:r>
          </a:p>
          <a:p>
            <a:pPr lvl="1">
              <a:lnSpc>
                <a:spcPct val="80000"/>
              </a:lnSpc>
            </a:pPr>
            <a:r>
              <a:rPr lang="en-US"/>
              <a:t>Index/archive/database</a:t>
            </a:r>
          </a:p>
          <a:p>
            <a:pPr lvl="1">
              <a:lnSpc>
                <a:spcPct val="80000"/>
              </a:lnSpc>
            </a:pPr>
            <a:r>
              <a:rPr lang="en-US"/>
              <a:t>Extremely easy to maintain</a:t>
            </a:r>
          </a:p>
          <a:p>
            <a:pPr lvl="1">
              <a:lnSpc>
                <a:spcPct val="80000"/>
              </a:lnSpc>
            </a:pPr>
            <a:r>
              <a:rPr lang="en-US"/>
              <a:t>Frictionless web updates</a:t>
            </a:r>
          </a:p>
          <a:p>
            <a:pPr lvl="1">
              <a:lnSpc>
                <a:spcPct val="80000"/>
              </a:lnSpc>
            </a:pPr>
            <a:r>
              <a:rPr lang="en-US"/>
              <a:t>Personal publishing</a:t>
            </a:r>
          </a:p>
          <a:p>
            <a:pPr>
              <a:lnSpc>
                <a:spcPct val="80000"/>
              </a:lnSpc>
            </a:pPr>
            <a:r>
              <a:rPr lang="en-US"/>
              <a:t>Writable web</a:t>
            </a:r>
          </a:p>
          <a:p>
            <a:pPr lvl="1">
              <a:lnSpc>
                <a:spcPct val="80000"/>
              </a:lnSpc>
            </a:pPr>
            <a:r>
              <a:rPr lang="en-US"/>
              <a:t>This was always the vision of the web</a:t>
            </a:r>
          </a:p>
          <a:p>
            <a:pPr lvl="1">
              <a:lnSpc>
                <a:spcPct val="80000"/>
              </a:lnSpc>
            </a:pPr>
            <a:r>
              <a:rPr lang="en-US"/>
              <a:t>The web is a two-way communications medium</a:t>
            </a:r>
          </a:p>
          <a:p>
            <a:pPr lvl="1">
              <a:lnSpc>
                <a:spcPct val="80000"/>
              </a:lnSpc>
            </a:pPr>
            <a:r>
              <a:rPr lang="en-US"/>
              <a:t>OR actually it’s many-to-many</a:t>
            </a:r>
          </a:p>
          <a:p>
            <a:pPr>
              <a:lnSpc>
                <a:spcPct val="80000"/>
              </a:lnSpc>
            </a:pPr>
            <a:r>
              <a:rPr lang="en-US"/>
              <a:t>Google loves blogs</a:t>
            </a:r>
          </a:p>
          <a:p>
            <a:pPr lvl="1">
              <a:lnSpc>
                <a:spcPct val="80000"/>
              </a:lnSpc>
            </a:pPr>
            <a:r>
              <a:rPr lang="en-US"/>
              <a:t>Bloggers pre-digest the web</a:t>
            </a:r>
          </a:p>
          <a:p>
            <a:pPr lvl="1">
              <a:lnSpc>
                <a:spcPct val="80000"/>
              </a:lnSpc>
            </a:pPr>
            <a:r>
              <a:rPr lang="en-US"/>
              <a:t>Virtuous cycle feedback loops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a:t>Templates are Mostly HTML</a:t>
            </a:r>
          </a:p>
        </p:txBody>
      </p:sp>
      <p:pic>
        <p:nvPicPr>
          <p:cNvPr id="178181" name="Picture 5"/>
          <p:cNvPicPr>
            <a:picLocks noChangeAspect="1" noChangeArrowheads="1"/>
          </p:cNvPicPr>
          <p:nvPr/>
        </p:nvPicPr>
        <p:blipFill>
          <a:blip r:embed="rId3" cstate="print"/>
          <a:srcRect/>
          <a:stretch>
            <a:fillRect/>
          </a:stretch>
        </p:blipFill>
        <p:spPr bwMode="auto">
          <a:xfrm>
            <a:off x="762000" y="1219200"/>
            <a:ext cx="7620000" cy="563880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Rectangle 4"/>
          <p:cNvSpPr>
            <a:spLocks noGrp="1" noChangeArrowheads="1"/>
          </p:cNvSpPr>
          <p:nvPr>
            <p:ph type="title"/>
          </p:nvPr>
        </p:nvSpPr>
        <p:spPr>
          <a:noFill/>
          <a:ln/>
        </p:spPr>
        <p:txBody>
          <a:bodyPr/>
          <a:lstStyle/>
          <a:p>
            <a:pPr defTabSz="914400"/>
            <a:r>
              <a:rPr lang="en-US"/>
              <a:t>Edit Templates in Your Favorite HTML/Web Development Program</a:t>
            </a:r>
          </a:p>
        </p:txBody>
      </p:sp>
      <p:pic>
        <p:nvPicPr>
          <p:cNvPr id="191495" name="Picture 7"/>
          <p:cNvPicPr>
            <a:picLocks noChangeAspect="1" noChangeArrowheads="1"/>
          </p:cNvPicPr>
          <p:nvPr/>
        </p:nvPicPr>
        <p:blipFill>
          <a:blip r:embed="rId3" cstate="print"/>
          <a:srcRect/>
          <a:stretch>
            <a:fillRect/>
          </a:stretch>
        </p:blipFill>
        <p:spPr bwMode="auto">
          <a:xfrm>
            <a:off x="981075" y="1762125"/>
            <a:ext cx="7172325" cy="5095875"/>
          </a:xfrm>
          <a:prstGeom prst="rect">
            <a:avLst/>
          </a:prstGeom>
          <a:noFill/>
          <a:ln w="12700">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t>Integrating a Blog</a:t>
            </a:r>
          </a:p>
        </p:txBody>
      </p:sp>
      <p:sp>
        <p:nvSpPr>
          <p:cNvPr id="144387" name="Rectangle 3"/>
          <p:cNvSpPr>
            <a:spLocks noGrp="1" noChangeArrowheads="1"/>
          </p:cNvSpPr>
          <p:nvPr>
            <p:ph type="body" idx="1"/>
          </p:nvPr>
        </p:nvSpPr>
        <p:spPr/>
        <p:txBody>
          <a:bodyPr/>
          <a:lstStyle/>
          <a:p>
            <a:pPr>
              <a:buFont typeface="Wingdings" pitchFamily="2" charset="2"/>
              <a:buNone/>
            </a:pPr>
            <a:r>
              <a:rPr lang="en-US"/>
              <a:t>To add a blog to an existing site requires merging weblog templates with existing static pages or existing CMS templates</a:t>
            </a:r>
          </a:p>
          <a:p>
            <a:r>
              <a:rPr lang="en-US"/>
              <a:t>Archive pages need a compatible look-and-feel but don’t have to be integrated</a:t>
            </a:r>
          </a:p>
          <a:p>
            <a:r>
              <a:rPr lang="en-US"/>
              <a:t>To have a blog show up on your site’s home page, you can use includes (if there are other dynamic elements on the page) or just allow the blog tool to redraw your home page each time you publish new content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t>Principles of Blog Design</a:t>
            </a:r>
          </a:p>
        </p:txBody>
      </p:sp>
      <p:sp>
        <p:nvSpPr>
          <p:cNvPr id="145411" name="Rectangle 3"/>
          <p:cNvSpPr>
            <a:spLocks noGrp="1" noChangeArrowheads="1"/>
          </p:cNvSpPr>
          <p:nvPr>
            <p:ph type="body" idx="1"/>
          </p:nvPr>
        </p:nvSpPr>
        <p:spPr/>
        <p:txBody>
          <a:bodyPr/>
          <a:lstStyle/>
          <a:p>
            <a:r>
              <a:rPr lang="en-US"/>
              <a:t>Blogging is a content (=text =writing)-centric medium. The design should support legibility and clarity.</a:t>
            </a:r>
          </a:p>
          <a:p>
            <a:r>
              <a:rPr lang="en-US"/>
              <a:t>Alongside the main content area, the sidebar(s) generally consist of a sequence of content blocks and/or lists that can complement the stream of fresh content.</a:t>
            </a:r>
          </a:p>
          <a:p>
            <a:r>
              <a:rPr lang="en-US"/>
              <a:t>A mix of standard elements to orient people familiar with the weblog form with innovations that demonstrate mastery of the form of fresh thinking is always welcome.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t>Doing a Custom Design</a:t>
            </a:r>
          </a:p>
        </p:txBody>
      </p:sp>
      <p:sp>
        <p:nvSpPr>
          <p:cNvPr id="147459" name="Rectangle 3"/>
          <p:cNvSpPr>
            <a:spLocks noGrp="1" noChangeArrowheads="1"/>
          </p:cNvSpPr>
          <p:nvPr>
            <p:ph type="body" idx="1"/>
          </p:nvPr>
        </p:nvSpPr>
        <p:spPr/>
        <p:txBody>
          <a:bodyPr/>
          <a:lstStyle/>
          <a:p>
            <a:pPr>
              <a:buFont typeface="Wingdings" pitchFamily="2" charset="2"/>
              <a:buNone/>
            </a:pPr>
            <a:r>
              <a:rPr lang="en-US"/>
              <a:t>For the most adventurous web designers, the ultimate blog design challenge is to create your own page design not by tweaking sample designs or by making the page fit in with your brand guidelines but entirely from scratch. If you know how to design web pages, then this is not so hard. It’s basically a two step process:</a:t>
            </a:r>
          </a:p>
          <a:p>
            <a:pPr lvl="1">
              <a:buFont typeface="Wingdings" pitchFamily="2" charset="2"/>
              <a:buNone/>
            </a:pPr>
            <a:r>
              <a:rPr lang="en-US"/>
              <a:t>1.	Design the page.</a:t>
            </a:r>
          </a:p>
          <a:p>
            <a:pPr lvl="1">
              <a:buFont typeface="Wingdings" pitchFamily="2" charset="2"/>
              <a:buNone/>
            </a:pPr>
            <a:r>
              <a:rPr lang="en-US"/>
              <a:t>2.	Add the custom tags.</a:t>
            </a:r>
          </a:p>
          <a:p>
            <a:pPr>
              <a:buFont typeface="Wingdings" pitchFamily="2" charset="2"/>
              <a:buNone/>
            </a:pPr>
            <a:r>
              <a:rPr lang="en-US"/>
              <a:t>That’s it. Coming up with a fresh new design that works for a blog but doesn’t look like everybody else? That’s the hard part.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t>Some Design Examples</a:t>
            </a:r>
          </a:p>
        </p:txBody>
      </p:sp>
      <p:pic>
        <p:nvPicPr>
          <p:cNvPr id="146435" name="Picture 3"/>
          <p:cNvPicPr>
            <a:picLocks noChangeAspect="1" noChangeArrowheads="1"/>
          </p:cNvPicPr>
          <p:nvPr>
            <p:ph type="body" idx="1"/>
          </p:nvPr>
        </p:nvPicPr>
        <p:blipFill>
          <a:blip r:embed="rId3" cstate="print"/>
          <a:srcRect/>
          <a:stretch>
            <a:fillRect/>
          </a:stretch>
        </p:blipFill>
        <p:spPr>
          <a:xfrm>
            <a:off x="609600" y="1371600"/>
            <a:ext cx="4038600" cy="3962400"/>
          </a:xfrm>
        </p:spPr>
      </p:pic>
      <p:sp>
        <p:nvSpPr>
          <p:cNvPr id="146436" name="Text Box 4"/>
          <p:cNvSpPr txBox="1">
            <a:spLocks noChangeArrowheads="1"/>
          </p:cNvSpPr>
          <p:nvPr/>
        </p:nvSpPr>
        <p:spPr bwMode="auto">
          <a:xfrm>
            <a:off x="685800" y="5729288"/>
            <a:ext cx="3886200" cy="366712"/>
          </a:xfrm>
          <a:prstGeom prst="rect">
            <a:avLst/>
          </a:prstGeom>
          <a:noFill/>
          <a:ln w="12700">
            <a:noFill/>
            <a:miter lim="800000"/>
            <a:headEnd/>
            <a:tailEnd/>
          </a:ln>
          <a:effectLst/>
        </p:spPr>
        <p:txBody>
          <a:bodyPr>
            <a:spAutoFit/>
          </a:bodyPr>
          <a:lstStyle/>
          <a:p>
            <a:pPr algn="l">
              <a:spcBef>
                <a:spcPct val="50000"/>
              </a:spcBef>
            </a:pPr>
            <a:r>
              <a:rPr lang="en-US"/>
              <a:t>Kottke.org</a:t>
            </a:r>
          </a:p>
        </p:txBody>
      </p:sp>
      <p:pic>
        <p:nvPicPr>
          <p:cNvPr id="146437" name="Picture 5"/>
          <p:cNvPicPr>
            <a:picLocks noChangeAspect="1" noChangeArrowheads="1"/>
          </p:cNvPicPr>
          <p:nvPr/>
        </p:nvPicPr>
        <p:blipFill>
          <a:blip r:embed="rId4" cstate="print"/>
          <a:srcRect/>
          <a:stretch>
            <a:fillRect/>
          </a:stretch>
        </p:blipFill>
        <p:spPr bwMode="auto">
          <a:xfrm>
            <a:off x="4800600" y="1447800"/>
            <a:ext cx="3657600" cy="3810000"/>
          </a:xfrm>
          <a:prstGeom prst="rect">
            <a:avLst/>
          </a:prstGeom>
          <a:noFill/>
          <a:ln w="12700">
            <a:noFill/>
            <a:miter lim="800000"/>
            <a:headEnd/>
            <a:tailEnd/>
          </a:ln>
          <a:effectLst/>
        </p:spPr>
      </p:pic>
      <p:sp>
        <p:nvSpPr>
          <p:cNvPr id="146438" name="Text Box 6"/>
          <p:cNvSpPr txBox="1">
            <a:spLocks noChangeArrowheads="1"/>
          </p:cNvSpPr>
          <p:nvPr/>
        </p:nvSpPr>
        <p:spPr bwMode="auto">
          <a:xfrm>
            <a:off x="4876800" y="5729288"/>
            <a:ext cx="3886200" cy="366712"/>
          </a:xfrm>
          <a:prstGeom prst="rect">
            <a:avLst/>
          </a:prstGeom>
          <a:noFill/>
          <a:ln w="12700">
            <a:noFill/>
            <a:miter lim="800000"/>
            <a:headEnd/>
            <a:tailEnd/>
          </a:ln>
          <a:effectLst/>
        </p:spPr>
        <p:txBody>
          <a:bodyPr>
            <a:spAutoFit/>
          </a:bodyPr>
          <a:lstStyle/>
          <a:p>
            <a:pPr algn="l">
              <a:spcBef>
                <a:spcPct val="50000"/>
              </a:spcBef>
            </a:pPr>
            <a:r>
              <a:rPr lang="en-US"/>
              <a:t>InfoWorld Tech Watch</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ctrTitle"/>
          </p:nvPr>
        </p:nvSpPr>
        <p:spPr>
          <a:xfrm>
            <a:off x="0" y="0"/>
            <a:ext cx="9144000" cy="1219200"/>
          </a:xfrm>
        </p:spPr>
        <p:txBody>
          <a:bodyPr/>
          <a:lstStyle/>
          <a:p>
            <a:r>
              <a:rPr lang="en-US"/>
              <a:t>Launching a Blog</a:t>
            </a:r>
          </a:p>
        </p:txBody>
      </p:sp>
      <p:sp>
        <p:nvSpPr>
          <p:cNvPr id="129027" name="Rectangle 3"/>
          <p:cNvSpPr>
            <a:spLocks noGrp="1" noChangeArrowheads="1"/>
          </p:cNvSpPr>
          <p:nvPr>
            <p:ph type="subTitle" idx="1"/>
          </p:nvPr>
        </p:nvSpPr>
        <p:spPr>
          <a:xfrm>
            <a:off x="1447800" y="3352800"/>
            <a:ext cx="6400800" cy="1752600"/>
          </a:xfrm>
        </p:spPr>
        <p:txBody>
          <a:bodyPr/>
          <a:lstStyle/>
          <a:p>
            <a:r>
              <a:rPr lang="en-US"/>
              <a:t>Announcing…</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When to Go Public</a:t>
            </a:r>
          </a:p>
        </p:txBody>
      </p:sp>
      <p:sp>
        <p:nvSpPr>
          <p:cNvPr id="23555" name="Rectangle 3"/>
          <p:cNvSpPr>
            <a:spLocks noGrp="1" noChangeArrowheads="1"/>
          </p:cNvSpPr>
          <p:nvPr>
            <p:ph type="body" idx="1"/>
          </p:nvPr>
        </p:nvSpPr>
        <p:spPr/>
        <p:txBody>
          <a:bodyPr/>
          <a:lstStyle/>
          <a:p>
            <a:pPr>
              <a:lnSpc>
                <a:spcPct val="80000"/>
              </a:lnSpc>
              <a:buFont typeface="Wingdings" pitchFamily="2" charset="2"/>
              <a:buNone/>
            </a:pPr>
            <a:r>
              <a:rPr lang="en-US" sz="1800"/>
              <a:t>Timing the public launch of your blog</a:t>
            </a:r>
          </a:p>
          <a:p>
            <a:pPr>
              <a:lnSpc>
                <a:spcPct val="80000"/>
              </a:lnSpc>
            </a:pPr>
            <a:r>
              <a:rPr lang="en-US" sz="1800"/>
              <a:t>Get a running start, some momentum</a:t>
            </a:r>
          </a:p>
          <a:p>
            <a:pPr>
              <a:lnSpc>
                <a:spcPct val="80000"/>
              </a:lnSpc>
            </a:pPr>
            <a:r>
              <a:rPr lang="en-US" sz="1800"/>
              <a:t>Make sure the blog is going to last</a:t>
            </a:r>
          </a:p>
          <a:p>
            <a:pPr>
              <a:lnSpc>
                <a:spcPct val="80000"/>
              </a:lnSpc>
            </a:pPr>
            <a:endParaRPr lang="en-US" sz="1800"/>
          </a:p>
          <a:p>
            <a:pPr>
              <a:lnSpc>
                <a:spcPct val="80000"/>
              </a:lnSpc>
              <a:buFont typeface="Wingdings" pitchFamily="2" charset="2"/>
              <a:buNone/>
            </a:pPr>
            <a:r>
              <a:rPr lang="en-US" sz="1800"/>
              <a:t>Blogging in private</a:t>
            </a:r>
          </a:p>
          <a:p>
            <a:pPr>
              <a:lnSpc>
                <a:spcPct val="80000"/>
              </a:lnSpc>
            </a:pPr>
            <a:r>
              <a:rPr lang="en-US" sz="1800"/>
              <a:t>Do not set up your blog to notify the list of recently updated blogs maintained by your blog software provider.</a:t>
            </a:r>
          </a:p>
          <a:p>
            <a:pPr>
              <a:lnSpc>
                <a:spcPct val="80000"/>
              </a:lnSpc>
            </a:pPr>
            <a:r>
              <a:rPr lang="en-US" sz="1800"/>
              <a:t>Do not set up your blog to ping Weblogs.com, blo.gs, or any of the other sites that track updated blogs. </a:t>
            </a:r>
          </a:p>
          <a:p>
            <a:pPr>
              <a:lnSpc>
                <a:spcPct val="80000"/>
              </a:lnSpc>
            </a:pPr>
            <a:r>
              <a:rPr lang="en-US" sz="1800"/>
              <a:t>Do not link to your blog from any other site you manage, and make sure that no one who knows about the new blog links to it either, until you are ready. Speaking of robots, to be doubly safe from discovery from search engine, you can add a robots.txt file to your site’s root to warn any visiting robots not to index the site if they do happen to stumble across it somehow.</a:t>
            </a:r>
          </a:p>
          <a:p>
            <a:pPr>
              <a:lnSpc>
                <a:spcPct val="80000"/>
              </a:lnSpc>
            </a:pPr>
            <a:r>
              <a:rPr lang="en-US" sz="1800"/>
              <a:t>Password-protect your site (.htaccess), because if you link out, your URL will appear in the referrer logs of the sites you link to.</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t>Promoting a Blog</a:t>
            </a:r>
          </a:p>
        </p:txBody>
      </p:sp>
      <p:sp>
        <p:nvSpPr>
          <p:cNvPr id="149507" name="Rectangle 3"/>
          <p:cNvSpPr>
            <a:spLocks noGrp="1" noChangeArrowheads="1"/>
          </p:cNvSpPr>
          <p:nvPr>
            <p:ph type="body" idx="1"/>
          </p:nvPr>
        </p:nvSpPr>
        <p:spPr/>
        <p:txBody>
          <a:bodyPr/>
          <a:lstStyle/>
          <a:p>
            <a:pPr>
              <a:lnSpc>
                <a:spcPct val="80000"/>
              </a:lnSpc>
              <a:buFont typeface="Wingdings" pitchFamily="2" charset="2"/>
              <a:buNone/>
            </a:pPr>
            <a:r>
              <a:rPr lang="en-US"/>
              <a:t>Basic/easy/automatic things</a:t>
            </a:r>
          </a:p>
          <a:p>
            <a:pPr>
              <a:lnSpc>
                <a:spcPct val="80000"/>
              </a:lnSpc>
            </a:pPr>
            <a:r>
              <a:rPr lang="en-US"/>
              <a:t>Ping weblogs.com and blo.gs</a:t>
            </a:r>
          </a:p>
          <a:p>
            <a:pPr>
              <a:lnSpc>
                <a:spcPct val="80000"/>
              </a:lnSpc>
            </a:pPr>
            <a:r>
              <a:rPr lang="en-US"/>
              <a:t>Add blog URL to your Email signature</a:t>
            </a:r>
          </a:p>
          <a:p>
            <a:pPr>
              <a:lnSpc>
                <a:spcPct val="80000"/>
              </a:lnSpc>
            </a:pPr>
            <a:r>
              <a:rPr lang="en-US"/>
              <a:t>Send announcements to key influencers</a:t>
            </a:r>
            <a:br>
              <a:rPr lang="en-US"/>
            </a:br>
            <a:endParaRPr lang="en-US"/>
          </a:p>
          <a:p>
            <a:pPr>
              <a:lnSpc>
                <a:spcPct val="80000"/>
              </a:lnSpc>
              <a:buFont typeface="Wingdings" pitchFamily="2" charset="2"/>
              <a:buNone/>
            </a:pPr>
            <a:r>
              <a:rPr lang="en-US"/>
              <a:t>Interacting with readers and other webloggers</a:t>
            </a:r>
          </a:p>
          <a:p>
            <a:pPr>
              <a:lnSpc>
                <a:spcPct val="80000"/>
              </a:lnSpc>
            </a:pPr>
            <a:r>
              <a:rPr lang="en-US"/>
              <a:t>Comments (respond to other blogs)</a:t>
            </a:r>
          </a:p>
          <a:p>
            <a:pPr>
              <a:lnSpc>
                <a:spcPct val="80000"/>
              </a:lnSpc>
            </a:pPr>
            <a:r>
              <a:rPr lang="en-US"/>
              <a:t>Trackback (notify blogs when you link to them)</a:t>
            </a:r>
          </a:p>
          <a:p>
            <a:pPr>
              <a:lnSpc>
                <a:spcPct val="80000"/>
              </a:lnSpc>
            </a:pPr>
            <a:r>
              <a:rPr lang="en-US"/>
              <a:t>Blogrolls (list of favorite links)</a:t>
            </a:r>
          </a:p>
          <a:p>
            <a:pPr>
              <a:lnSpc>
                <a:spcPct val="80000"/>
              </a:lnSpc>
            </a:pPr>
            <a:r>
              <a:rPr lang="en-US"/>
              <a:t>Email “A-List” or “Node” bloggers when you have posted something you think they might be interested in linking to</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0" y="0"/>
            <a:ext cx="9144000" cy="1219200"/>
          </a:xfrm>
        </p:spPr>
        <p:txBody>
          <a:bodyPr/>
          <a:lstStyle/>
          <a:p>
            <a:r>
              <a:rPr lang="en-US"/>
              <a:t>Blogging Effectively</a:t>
            </a:r>
          </a:p>
        </p:txBody>
      </p:sp>
      <p:sp>
        <p:nvSpPr>
          <p:cNvPr id="130051" name="Rectangle 3"/>
          <p:cNvSpPr>
            <a:spLocks noGrp="1" noChangeArrowheads="1"/>
          </p:cNvSpPr>
          <p:nvPr>
            <p:ph type="subTitle" idx="1"/>
          </p:nvPr>
        </p:nvSpPr>
        <p:spPr>
          <a:xfrm>
            <a:off x="304800" y="1828800"/>
            <a:ext cx="3581400" cy="2362200"/>
          </a:xfrm>
        </p:spPr>
        <p:txBody>
          <a:bodyPr/>
          <a:lstStyle/>
          <a:p>
            <a:pPr algn="r"/>
            <a:r>
              <a:rPr lang="en-US"/>
              <a:t>Maximizing the impact of your weblog</a:t>
            </a:r>
          </a:p>
        </p:txBody>
      </p:sp>
      <p:pic>
        <p:nvPicPr>
          <p:cNvPr id="130052" name="Picture 4"/>
          <p:cNvPicPr>
            <a:picLocks noChangeAspect="1" noChangeArrowheads="1"/>
          </p:cNvPicPr>
          <p:nvPr/>
        </p:nvPicPr>
        <p:blipFill>
          <a:blip r:embed="rId3" cstate="print"/>
          <a:srcRect/>
          <a:stretch>
            <a:fillRect/>
          </a:stretch>
        </p:blipFill>
        <p:spPr bwMode="auto">
          <a:xfrm>
            <a:off x="4191000" y="1676400"/>
            <a:ext cx="4006850" cy="472440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Uses for Blogs</a:t>
            </a:r>
          </a:p>
        </p:txBody>
      </p:sp>
      <p:sp>
        <p:nvSpPr>
          <p:cNvPr id="20483" name="Rectangle 3"/>
          <p:cNvSpPr>
            <a:spLocks noGrp="1" noChangeArrowheads="1"/>
          </p:cNvSpPr>
          <p:nvPr>
            <p:ph type="body" idx="1"/>
          </p:nvPr>
        </p:nvSpPr>
        <p:spPr/>
        <p:txBody>
          <a:bodyPr/>
          <a:lstStyle/>
          <a:p>
            <a:r>
              <a:rPr lang="en-US"/>
              <a:t>Enhancing personal brand</a:t>
            </a:r>
          </a:p>
          <a:p>
            <a:r>
              <a:rPr lang="en-US"/>
              <a:t>A streamlined content management solution for websites</a:t>
            </a:r>
          </a:p>
          <a:p>
            <a:r>
              <a:rPr lang="en-US"/>
              <a:t>Refreshing a site with news, updates</a:t>
            </a:r>
          </a:p>
          <a:p>
            <a:r>
              <a:rPr lang="en-US"/>
              <a:t>Generating community, buzz</a:t>
            </a:r>
          </a:p>
          <a:p>
            <a:r>
              <a:rPr lang="en-US"/>
              <a:t>Nanopublishing</a:t>
            </a:r>
          </a:p>
          <a:p>
            <a:r>
              <a:rPr lang="en-US"/>
              <a:t>Knowledge capture (outboard brain)</a:t>
            </a:r>
          </a:p>
          <a:p>
            <a:endParaRPr lang="en-US"/>
          </a:p>
          <a:p>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t>Respect Your Readers</a:t>
            </a:r>
          </a:p>
        </p:txBody>
      </p:sp>
      <p:sp>
        <p:nvSpPr>
          <p:cNvPr id="150531" name="Rectangle 3"/>
          <p:cNvSpPr>
            <a:spLocks noGrp="1" noChangeArrowheads="1"/>
          </p:cNvSpPr>
          <p:nvPr>
            <p:ph type="body" idx="1"/>
          </p:nvPr>
        </p:nvSpPr>
        <p:spPr>
          <a:xfrm>
            <a:off x="685800" y="1371600"/>
            <a:ext cx="7848600" cy="5334000"/>
          </a:xfrm>
        </p:spPr>
        <p:txBody>
          <a:bodyPr/>
          <a:lstStyle/>
          <a:p>
            <a:r>
              <a:rPr lang="en-US"/>
              <a:t>Write for yourself, yes, but…</a:t>
            </a:r>
          </a:p>
          <a:p>
            <a:r>
              <a:rPr lang="en-US"/>
              <a:t>To get people to show up and then come back, you must reward your readers with useful, well written content that’s well organized and easy to read. In the long run, it’s the </a:t>
            </a:r>
            <a:r>
              <a:rPr lang="en-US" i="1"/>
              <a:t>quality</a:t>
            </a:r>
            <a:r>
              <a:rPr lang="en-US"/>
              <a:t> of your readership that will matter, not the raw quantity. High traffic numbers are exciting, and it’s tempting to do whatever might be necessary to constantly drive up your readership, but unless you’re willing to pander to people’s basest interests or chase the latest news item or ascendant meme, your better off building up your readership by word of mouth and by providing consistently high-quality content focused on the subject matter you have decided to cover.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t>Stay Focused</a:t>
            </a:r>
          </a:p>
        </p:txBody>
      </p:sp>
      <p:sp>
        <p:nvSpPr>
          <p:cNvPr id="151555" name="Rectangle 3"/>
          <p:cNvSpPr>
            <a:spLocks noGrp="1" noChangeArrowheads="1"/>
          </p:cNvSpPr>
          <p:nvPr>
            <p:ph type="body" idx="1"/>
          </p:nvPr>
        </p:nvSpPr>
        <p:spPr/>
        <p:txBody>
          <a:bodyPr/>
          <a:lstStyle/>
          <a:p>
            <a:r>
              <a:rPr lang="en-US"/>
              <a:t>Visualize your audience:  Is it people like yourself, who work in the same field you work in and know all the same jargon? Is it a wider audience than that? Is your audience composed of people who are trying to learn about your field but may not yet know all the lingo? </a:t>
            </a:r>
          </a:p>
          <a:p>
            <a:r>
              <a:rPr lang="en-US"/>
              <a:t>Stay on Topic: If you want readers to come back as often as daily to read your latest entries, then you need to make sure they can reasonably predict what you’ll be writing about. Staying focused on a topic enables you to build a dedicated readership. (For multiple topics, use categories).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Encourage Feedback</a:t>
            </a:r>
          </a:p>
        </p:txBody>
      </p:sp>
      <p:sp>
        <p:nvSpPr>
          <p:cNvPr id="152579" name="Rectangle 3"/>
          <p:cNvSpPr>
            <a:spLocks noGrp="1" noChangeArrowheads="1"/>
          </p:cNvSpPr>
          <p:nvPr>
            <p:ph type="body" idx="1"/>
          </p:nvPr>
        </p:nvSpPr>
        <p:spPr/>
        <p:txBody>
          <a:bodyPr/>
          <a:lstStyle/>
          <a:p>
            <a:pPr>
              <a:buFont typeface="Wingdings" pitchFamily="2" charset="2"/>
              <a:buNone/>
            </a:pPr>
            <a:r>
              <a:rPr lang="en-US"/>
              <a:t>Write entries that invite feedback. Leave openings in your ideas for other to contribute.</a:t>
            </a:r>
          </a:p>
          <a:p>
            <a:r>
              <a:rPr lang="en-US"/>
              <a:t>Most readers have learned to be passive and will be perfectly happy just reading your blog and never responding. </a:t>
            </a:r>
          </a:p>
          <a:p>
            <a:r>
              <a:rPr lang="en-US"/>
              <a:t>A small minority might become very vocal and start responding to every entry you post. A</a:t>
            </a:r>
          </a:p>
          <a:p>
            <a:r>
              <a:rPr lang="en-US"/>
              <a:t> smaller group will respond very occasionally, when the spirit moves them.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t>Consider Comments</a:t>
            </a:r>
          </a:p>
        </p:txBody>
      </p:sp>
      <p:sp>
        <p:nvSpPr>
          <p:cNvPr id="153603" name="Rectangle 3"/>
          <p:cNvSpPr>
            <a:spLocks noGrp="1" noChangeArrowheads="1"/>
          </p:cNvSpPr>
          <p:nvPr>
            <p:ph type="body" idx="1"/>
          </p:nvPr>
        </p:nvSpPr>
        <p:spPr>
          <a:xfrm>
            <a:off x="685800" y="1371600"/>
            <a:ext cx="7848600" cy="5181600"/>
          </a:xfrm>
        </p:spPr>
        <p:txBody>
          <a:bodyPr/>
          <a:lstStyle/>
          <a:p>
            <a:pPr>
              <a:lnSpc>
                <a:spcPct val="80000"/>
              </a:lnSpc>
              <a:buFont typeface="Wingdings" pitchFamily="2" charset="2"/>
              <a:buNone/>
            </a:pPr>
            <a:r>
              <a:rPr lang="en-US"/>
              <a:t>Enabling Comments:</a:t>
            </a:r>
          </a:p>
          <a:p>
            <a:pPr>
              <a:lnSpc>
                <a:spcPct val="80000"/>
              </a:lnSpc>
            </a:pPr>
            <a:r>
              <a:rPr lang="en-US"/>
              <a:t>Blogger has no built-in comment feature (although there are third-party services that can be plugged in).</a:t>
            </a:r>
          </a:p>
          <a:p>
            <a:pPr>
              <a:lnSpc>
                <a:spcPct val="80000"/>
              </a:lnSpc>
            </a:pPr>
            <a:r>
              <a:rPr lang="en-US"/>
              <a:t>Radio has comments but you have to turn them on.</a:t>
            </a:r>
          </a:p>
          <a:p>
            <a:pPr>
              <a:lnSpc>
                <a:spcPct val="80000"/>
              </a:lnSpc>
            </a:pPr>
            <a:r>
              <a:rPr lang="en-US"/>
              <a:t>Movable Type has comments that can be turned on or off on a per-entry basis, and which can be closed to further discussion at any point. (MT also has IP banning in case you get comment spammers.) MT comments have other configuration choices as well (allow HTML in comments? Etc.)</a:t>
            </a:r>
          </a:p>
          <a:p>
            <a:pPr>
              <a:lnSpc>
                <a:spcPct val="80000"/>
              </a:lnSpc>
            </a:pPr>
            <a:r>
              <a:rPr lang="en-US"/>
              <a:t>TypePad is similar to MT except that at some payment levels you don’t get per-entry control over comment settings.</a:t>
            </a:r>
          </a:p>
          <a:p>
            <a:pPr>
              <a:lnSpc>
                <a:spcPct val="80000"/>
              </a:lnSpc>
            </a:pPr>
            <a:r>
              <a:rPr lang="en-US"/>
              <a:t>Moderate your commenters: That is, establish and maintain standard of discourse.</a:t>
            </a:r>
          </a:p>
          <a:p>
            <a:pPr>
              <a:lnSpc>
                <a:spcPct val="80000"/>
              </a:lnSpc>
              <a:buFont typeface="Wingdings" pitchFamily="2" charset="2"/>
              <a:buNone/>
            </a:pP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0" y="0"/>
            <a:ext cx="9144000" cy="1219200"/>
          </a:xfrm>
        </p:spPr>
        <p:txBody>
          <a:bodyPr/>
          <a:lstStyle/>
          <a:p>
            <a:r>
              <a:rPr lang="en-US"/>
              <a:t>Knowledge Capture and Retrieval</a:t>
            </a:r>
          </a:p>
        </p:txBody>
      </p:sp>
      <p:sp>
        <p:nvSpPr>
          <p:cNvPr id="133123" name="Rectangle 3"/>
          <p:cNvSpPr>
            <a:spLocks noGrp="1" noChangeArrowheads="1"/>
          </p:cNvSpPr>
          <p:nvPr>
            <p:ph type="subTitle" idx="1"/>
          </p:nvPr>
        </p:nvSpPr>
        <p:spPr>
          <a:xfrm>
            <a:off x="0" y="1371600"/>
            <a:ext cx="5715000" cy="1676400"/>
          </a:xfrm>
        </p:spPr>
        <p:txBody>
          <a:bodyPr/>
          <a:lstStyle/>
          <a:p>
            <a:r>
              <a:rPr lang="en-US"/>
              <a:t>Making sure your blog is searchable</a:t>
            </a:r>
          </a:p>
        </p:txBody>
      </p:sp>
      <p:pic>
        <p:nvPicPr>
          <p:cNvPr id="133124" name="Picture 4"/>
          <p:cNvPicPr>
            <a:picLocks noChangeAspect="1" noChangeArrowheads="1"/>
          </p:cNvPicPr>
          <p:nvPr/>
        </p:nvPicPr>
        <p:blipFill>
          <a:blip r:embed="rId3" cstate="print"/>
          <a:srcRect/>
          <a:stretch>
            <a:fillRect/>
          </a:stretch>
        </p:blipFill>
        <p:spPr bwMode="auto">
          <a:xfrm>
            <a:off x="1366838" y="2895600"/>
            <a:ext cx="6410325" cy="144780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Data Mining a Blog</a:t>
            </a:r>
          </a:p>
        </p:txBody>
      </p:sp>
      <p:sp>
        <p:nvSpPr>
          <p:cNvPr id="26627" name="Rectangle 3"/>
          <p:cNvSpPr>
            <a:spLocks noGrp="1" noChangeArrowheads="1"/>
          </p:cNvSpPr>
          <p:nvPr>
            <p:ph type="body" idx="1"/>
          </p:nvPr>
        </p:nvSpPr>
        <p:spPr/>
        <p:txBody>
          <a:bodyPr/>
          <a:lstStyle/>
          <a:p>
            <a:r>
              <a:rPr lang="en-US"/>
              <a:t>The power of blogging comes from the ease of posting, the ease of data entry, the ease of contribution to a knowledge store.</a:t>
            </a:r>
          </a:p>
          <a:p>
            <a:r>
              <a:rPr lang="en-US"/>
              <a:t>New entries are time stamped, may get a category assignment and often have a title.</a:t>
            </a:r>
          </a:p>
          <a:p>
            <a:r>
              <a:rPr lang="en-US"/>
              <a:t>Blogs are not good at automatically building a directory of content, however. </a:t>
            </a:r>
          </a:p>
          <a:p>
            <a:r>
              <a:rPr lang="en-US"/>
              <a:t>The repository builds up nicely but getting at the information isn’t straightforward, since the main organizational scheme is chronology, which is content-neutral.</a:t>
            </a:r>
          </a:p>
          <a:p>
            <a:r>
              <a:rPr lang="en-US"/>
              <a:t>The workaround: Search-enabling your blog.</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t>Making a Blog Searchable</a:t>
            </a:r>
          </a:p>
        </p:txBody>
      </p:sp>
      <p:sp>
        <p:nvSpPr>
          <p:cNvPr id="155651" name="Rectangle 3"/>
          <p:cNvSpPr>
            <a:spLocks noGrp="1" noChangeArrowheads="1"/>
          </p:cNvSpPr>
          <p:nvPr>
            <p:ph type="body" idx="1"/>
          </p:nvPr>
        </p:nvSpPr>
        <p:spPr>
          <a:xfrm>
            <a:off x="685800" y="1371600"/>
            <a:ext cx="7696200" cy="4575175"/>
          </a:xfrm>
        </p:spPr>
        <p:txBody>
          <a:bodyPr/>
          <a:lstStyle/>
          <a:p>
            <a:r>
              <a:rPr lang="en-US"/>
              <a:t>Movable Type and TypePad have search built in.</a:t>
            </a:r>
          </a:p>
          <a:p>
            <a:r>
              <a:rPr lang="en-US"/>
              <a:t>Blogger and Radio require third-party search solutions.</a:t>
            </a:r>
          </a:p>
          <a:p>
            <a:r>
              <a:rPr lang="en-US"/>
              <a:t>It’s easy to provide a custom Google search for your site.</a:t>
            </a:r>
          </a:p>
          <a:p>
            <a:r>
              <a:rPr lang="en-US"/>
              <a:t>It requires signing up for an account.</a:t>
            </a:r>
          </a:p>
          <a:p>
            <a:r>
              <a:rPr lang="en-US"/>
              <a:t>By default it searches the entire domain name</a:t>
            </a:r>
          </a:p>
          <a:p>
            <a:r>
              <a:rPr lang="en-US"/>
              <a:t>You can use custom hidden queries to specify just one subdirectory at a root domain: </a:t>
            </a:r>
            <a:r>
              <a:rPr lang="en-US">
                <a:hlinkClick r:id="rId3"/>
              </a:rPr>
              <a:t>http://radiofreeblogistan.com/stories/2002/09/30/finetuningCustomGoogleSear.html</a:t>
            </a: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31" name="Rectangle 7"/>
          <p:cNvSpPr>
            <a:spLocks noChangeArrowheads="1"/>
          </p:cNvSpPr>
          <p:nvPr/>
        </p:nvSpPr>
        <p:spPr bwMode="auto">
          <a:xfrm>
            <a:off x="0" y="0"/>
            <a:ext cx="9144000" cy="1295400"/>
          </a:xfrm>
          <a:prstGeom prst="rect">
            <a:avLst/>
          </a:prstGeom>
          <a:solidFill>
            <a:schemeClr val="bg1"/>
          </a:solidFill>
          <a:ln w="12700" algn="ctr">
            <a:noFill/>
            <a:miter lim="800000"/>
            <a:headEnd/>
            <a:tailEnd/>
          </a:ln>
          <a:effectLst/>
        </p:spPr>
        <p:txBody>
          <a:bodyPr wrap="none" anchor="ctr"/>
          <a:lstStyle/>
          <a:p>
            <a:endParaRPr lang="en-US"/>
          </a:p>
        </p:txBody>
      </p:sp>
      <p:pic>
        <p:nvPicPr>
          <p:cNvPr id="180230" name="Picture 6"/>
          <p:cNvPicPr>
            <a:picLocks noChangeAspect="1" noChangeArrowheads="1"/>
          </p:cNvPicPr>
          <p:nvPr/>
        </p:nvPicPr>
        <p:blipFill>
          <a:blip r:embed="rId3" cstate="print"/>
          <a:srcRect/>
          <a:stretch>
            <a:fillRect/>
          </a:stretch>
        </p:blipFill>
        <p:spPr bwMode="auto">
          <a:xfrm>
            <a:off x="1724025" y="409575"/>
            <a:ext cx="5695950" cy="5915025"/>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t>Preserving Links</a:t>
            </a:r>
          </a:p>
        </p:txBody>
      </p:sp>
      <p:sp>
        <p:nvSpPr>
          <p:cNvPr id="166915" name="Rectangle 3"/>
          <p:cNvSpPr>
            <a:spLocks noGrp="1" noChangeArrowheads="1"/>
          </p:cNvSpPr>
          <p:nvPr>
            <p:ph type="body" idx="1"/>
          </p:nvPr>
        </p:nvSpPr>
        <p:spPr/>
        <p:txBody>
          <a:bodyPr/>
          <a:lstStyle/>
          <a:p>
            <a:pPr>
              <a:lnSpc>
                <a:spcPct val="80000"/>
              </a:lnSpc>
              <a:buFont typeface="Wingdings" pitchFamily="2" charset="2"/>
              <a:buNone/>
            </a:pPr>
            <a:r>
              <a:rPr lang="en-US"/>
              <a:t>Ways to save links</a:t>
            </a:r>
          </a:p>
          <a:p>
            <a:pPr>
              <a:lnSpc>
                <a:spcPct val="80000"/>
              </a:lnSpc>
            </a:pPr>
            <a:r>
              <a:rPr lang="en-US"/>
              <a:t>Blogrolls</a:t>
            </a:r>
          </a:p>
          <a:p>
            <a:pPr>
              <a:lnSpc>
                <a:spcPct val="80000"/>
              </a:lnSpc>
            </a:pPr>
            <a:r>
              <a:rPr lang="en-US"/>
              <a:t>Link lists in generals</a:t>
            </a:r>
          </a:p>
          <a:p>
            <a:pPr>
              <a:lnSpc>
                <a:spcPct val="80000"/>
              </a:lnSpc>
            </a:pPr>
            <a:r>
              <a:rPr lang="en-US"/>
              <a:t>Directories</a:t>
            </a:r>
          </a:p>
          <a:p>
            <a:pPr>
              <a:lnSpc>
                <a:spcPct val="80000"/>
              </a:lnSpc>
            </a:pPr>
            <a:endParaRPr lang="en-US"/>
          </a:p>
          <a:p>
            <a:pPr>
              <a:lnSpc>
                <a:spcPct val="80000"/>
              </a:lnSpc>
              <a:buFont typeface="Wingdings" pitchFamily="2" charset="2"/>
              <a:buNone/>
            </a:pPr>
            <a:r>
              <a:rPr lang="en-US"/>
              <a:t>Managing Links</a:t>
            </a:r>
          </a:p>
          <a:p>
            <a:pPr>
              <a:lnSpc>
                <a:spcPct val="80000"/>
              </a:lnSpc>
            </a:pPr>
            <a:r>
              <a:rPr lang="en-US"/>
              <a:t>Blogrolling.com</a:t>
            </a:r>
          </a:p>
          <a:p>
            <a:pPr>
              <a:lnSpc>
                <a:spcPct val="80000"/>
              </a:lnSpc>
            </a:pPr>
            <a:r>
              <a:rPr lang="en-US"/>
              <a:t>Blo.gs</a:t>
            </a:r>
          </a:p>
          <a:p>
            <a:pPr>
              <a:lnSpc>
                <a:spcPct val="80000"/>
              </a:lnSpc>
            </a:pPr>
            <a:r>
              <a:rPr lang="en-US"/>
              <a:t>Making a links sideblog (more on that later)</a:t>
            </a:r>
          </a:p>
          <a:p>
            <a:pPr>
              <a:lnSpc>
                <a:spcPct val="80000"/>
              </a:lnSpc>
            </a:pPr>
            <a:r>
              <a:rPr lang="en-US"/>
              <a:t>Making a TypeList (TypePad only)</a:t>
            </a:r>
          </a:p>
          <a:p>
            <a:pPr>
              <a:lnSpc>
                <a:spcPct val="80000"/>
              </a:lnSpc>
            </a:pPr>
            <a:r>
              <a:rPr lang="en-US"/>
              <a:t>Publishing an OPML (outline) file</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a:t>Blogging Just Links</a:t>
            </a:r>
          </a:p>
        </p:txBody>
      </p:sp>
      <p:sp>
        <p:nvSpPr>
          <p:cNvPr id="179203" name="Rectangle 3"/>
          <p:cNvSpPr>
            <a:spLocks noGrp="1" noChangeArrowheads="1"/>
          </p:cNvSpPr>
          <p:nvPr>
            <p:ph type="body" idx="1"/>
          </p:nvPr>
        </p:nvSpPr>
        <p:spPr>
          <a:xfrm>
            <a:off x="609600" y="1295400"/>
            <a:ext cx="7924800" cy="5257800"/>
          </a:xfrm>
        </p:spPr>
        <p:txBody>
          <a:bodyPr/>
          <a:lstStyle/>
          <a:p>
            <a:r>
              <a:rPr lang="en-US" sz="2000"/>
              <a:t>Like the earliest, “filter”-type weblogs, one current trend is to have  link blog on the side of an essay-type blog.</a:t>
            </a:r>
          </a:p>
          <a:p>
            <a:r>
              <a:rPr lang="en-US" sz="2000"/>
              <a:t>Not a blogroll (“blogs/sites I read”) so much as a “recently browsed” or “interesting links” also called “low-threshold” links that don’t call for an extended entry.</a:t>
            </a:r>
          </a:p>
          <a:p>
            <a:r>
              <a:rPr lang="en-US" sz="2000"/>
              <a:t>A collection of links, if categorized, becomes  directory. (You can create outlines and directories with OPML in Radio.)</a:t>
            </a:r>
          </a:p>
          <a:p>
            <a:r>
              <a:rPr lang="en-US" sz="2000"/>
              <a:t>Dylan Tweney explains how to make a link blogroll/directory with categories (</a:t>
            </a:r>
            <a:r>
              <a:rPr lang="en-US" sz="2000">
                <a:hlinkClick r:id="rId3"/>
              </a:rPr>
              <a:t>http://dylan.tweney.com/weblog/000611.html</a:t>
            </a:r>
            <a:r>
              <a:rPr lang="en-US" sz="2000"/>
              <a:t>)</a:t>
            </a:r>
          </a:p>
          <a:p>
            <a:r>
              <a:rPr lang="en-US" sz="2000"/>
              <a:t>Link logs often use the title attribute of an anchor tag to produce a floating tool-tip description.</a:t>
            </a:r>
          </a:p>
          <a:p>
            <a:r>
              <a:rPr lang="en-US" sz="2000"/>
              <a:t>Blogger and Radio, which call for title/link/description best suited to this format. Movable Type users have to “reinterpret” existing fields (such as description and extended entry) to make room for the link, since there is no native link field.</a:t>
            </a:r>
          </a:p>
          <a:p>
            <a:r>
              <a:rPr lang="en-US" sz="2000"/>
              <a:t>TypePad features link lists (TypeLists).</a:t>
            </a:r>
          </a:p>
          <a:p>
            <a:endParaRPr lang="en-US" sz="20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t>What Makes a Blog a Blog?</a:t>
            </a:r>
          </a:p>
        </p:txBody>
      </p:sp>
      <p:sp>
        <p:nvSpPr>
          <p:cNvPr id="76803" name="Rectangle 3"/>
          <p:cNvSpPr>
            <a:spLocks noGrp="1" noChangeArrowheads="1"/>
          </p:cNvSpPr>
          <p:nvPr>
            <p:ph type="body" idx="1"/>
          </p:nvPr>
        </p:nvSpPr>
        <p:spPr>
          <a:xfrm>
            <a:off x="1447800" y="1447800"/>
            <a:ext cx="4191000" cy="5029200"/>
          </a:xfrm>
        </p:spPr>
        <p:txBody>
          <a:bodyPr/>
          <a:lstStyle/>
          <a:p>
            <a:r>
              <a:rPr lang="en-US"/>
              <a:t>The essence of a blog is </a:t>
            </a:r>
            <a:r>
              <a:rPr lang="en-US" u="sng"/>
              <a:t>a regularly updated website with the newest information at the top</a:t>
            </a:r>
            <a:r>
              <a:rPr lang="en-US"/>
              <a:t>. </a:t>
            </a:r>
          </a:p>
          <a:p>
            <a:r>
              <a:rPr lang="en-US"/>
              <a:t>Information over a certain age (often a day or a week) disappears from the home page but remains accessible at a permanent address (an archive). </a:t>
            </a:r>
          </a:p>
          <a:p>
            <a:r>
              <a:rPr lang="en-US"/>
              <a:t>Culturally, epitomized by sites featuring the “unedited voice of  person.”</a:t>
            </a:r>
          </a:p>
        </p:txBody>
      </p:sp>
      <p:sp>
        <p:nvSpPr>
          <p:cNvPr id="76805" name="Text Box 5"/>
          <p:cNvSpPr txBox="1">
            <a:spLocks noChangeArrowheads="1"/>
          </p:cNvSpPr>
          <p:nvPr/>
        </p:nvSpPr>
        <p:spPr bwMode="auto">
          <a:xfrm>
            <a:off x="5867400" y="1447800"/>
            <a:ext cx="2514600" cy="4879975"/>
          </a:xfrm>
          <a:prstGeom prst="rect">
            <a:avLst/>
          </a:prstGeom>
          <a:noFill/>
          <a:ln w="12700">
            <a:noFill/>
            <a:miter lim="800000"/>
            <a:headEnd/>
            <a:tailEnd/>
          </a:ln>
          <a:effectLst/>
        </p:spPr>
        <p:txBody>
          <a:bodyPr>
            <a:spAutoFit/>
          </a:bodyPr>
          <a:lstStyle/>
          <a:p>
            <a:pPr algn="l">
              <a:lnSpc>
                <a:spcPct val="90000"/>
              </a:lnSpc>
              <a:spcBef>
                <a:spcPct val="30000"/>
              </a:spcBef>
              <a:buSzPct val="100000"/>
              <a:buFont typeface="Wingdings" pitchFamily="2" charset="2"/>
              <a:buNone/>
            </a:pPr>
            <a:r>
              <a:rPr lang="en-US"/>
              <a:t>Logging</a:t>
            </a:r>
          </a:p>
          <a:p>
            <a:pPr algn="l">
              <a:lnSpc>
                <a:spcPct val="90000"/>
              </a:lnSpc>
              <a:spcBef>
                <a:spcPct val="30000"/>
              </a:spcBef>
              <a:buSzPct val="100000"/>
              <a:buFont typeface="Wingdings" pitchFamily="2" charset="2"/>
              <a:buNone/>
            </a:pPr>
            <a:r>
              <a:rPr lang="en-US" b="0"/>
              <a:t>The idea of logging, journaling, etc., goes way back. People point to Doug Engelbart’s work at what is now the Stanford Research Center (where the once-modern windows-icon-menu-pointer (wimp) interface was developed on a team journaling system called Augment as one of the precursors of today’s blogging phenomenon.</a:t>
            </a:r>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0" y="0"/>
            <a:ext cx="9144000" cy="1219200"/>
          </a:xfrm>
        </p:spPr>
        <p:txBody>
          <a:bodyPr/>
          <a:lstStyle/>
          <a:p>
            <a:r>
              <a:rPr lang="en-US"/>
              <a:t>The Power of Syndication</a:t>
            </a:r>
          </a:p>
        </p:txBody>
      </p:sp>
      <p:sp>
        <p:nvSpPr>
          <p:cNvPr id="131075" name="Rectangle 3"/>
          <p:cNvSpPr>
            <a:spLocks noGrp="1" noChangeArrowheads="1"/>
          </p:cNvSpPr>
          <p:nvPr>
            <p:ph type="subTitle" idx="1"/>
          </p:nvPr>
        </p:nvSpPr>
        <p:spPr>
          <a:xfrm>
            <a:off x="304800" y="2438400"/>
            <a:ext cx="5638800" cy="533400"/>
          </a:xfrm>
        </p:spPr>
        <p:txBody>
          <a:bodyPr/>
          <a:lstStyle/>
          <a:p>
            <a:r>
              <a:rPr lang="en-US"/>
              <a:t>Are you producing an RSS feed yet?</a:t>
            </a:r>
          </a:p>
        </p:txBody>
      </p:sp>
      <p:pic>
        <p:nvPicPr>
          <p:cNvPr id="131076" name="Picture 4"/>
          <p:cNvPicPr>
            <a:picLocks noChangeAspect="1" noChangeArrowheads="1"/>
          </p:cNvPicPr>
          <p:nvPr/>
        </p:nvPicPr>
        <p:blipFill>
          <a:blip r:embed="rId3" cstate="print"/>
          <a:srcRect/>
          <a:stretch>
            <a:fillRect/>
          </a:stretch>
        </p:blipFill>
        <p:spPr bwMode="auto">
          <a:xfrm>
            <a:off x="5943600" y="1219200"/>
            <a:ext cx="2667000" cy="563880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What is Syndication?</a:t>
            </a:r>
          </a:p>
        </p:txBody>
      </p:sp>
      <p:sp>
        <p:nvSpPr>
          <p:cNvPr id="24579" name="Rectangle 3"/>
          <p:cNvSpPr>
            <a:spLocks noGrp="1" noChangeArrowheads="1"/>
          </p:cNvSpPr>
          <p:nvPr>
            <p:ph type="body" idx="1"/>
          </p:nvPr>
        </p:nvSpPr>
        <p:spPr>
          <a:xfrm>
            <a:off x="762000" y="1371600"/>
            <a:ext cx="7772400" cy="5105400"/>
          </a:xfrm>
        </p:spPr>
        <p:txBody>
          <a:bodyPr/>
          <a:lstStyle/>
          <a:p>
            <a:r>
              <a:rPr lang="en-US"/>
              <a:t>An update-notification method.</a:t>
            </a:r>
          </a:p>
          <a:p>
            <a:r>
              <a:rPr lang="en-US"/>
              <a:t>A way to distribute content (opt-in/push).</a:t>
            </a:r>
          </a:p>
          <a:p>
            <a:r>
              <a:rPr lang="en-US"/>
              <a:t>A de facto standard format for agile web content (usually one of the flavors of RSS, possibly in the future “Pie” as well).</a:t>
            </a:r>
          </a:p>
          <a:p>
            <a:r>
              <a:rPr lang="en-US"/>
              <a:t>An enabler for the tightly knit feedback loop among news outlets, webloggers, search engines, and other readers of the Web.</a:t>
            </a:r>
          </a:p>
          <a:p>
            <a:r>
              <a:rPr lang="en-US"/>
              <a:t>Originally headlines/titles only (with links to the full content).</a:t>
            </a:r>
          </a:p>
          <a:p>
            <a:r>
              <a:rPr lang="en-US"/>
              <a:t>Now syndicated feeds usually contain an excerpt or even the full text of entries.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t>Producing a Syndicated Feed</a:t>
            </a:r>
          </a:p>
        </p:txBody>
      </p:sp>
      <p:sp>
        <p:nvSpPr>
          <p:cNvPr id="157699" name="Rectangle 3"/>
          <p:cNvSpPr>
            <a:spLocks noGrp="1" noChangeArrowheads="1"/>
          </p:cNvSpPr>
          <p:nvPr>
            <p:ph type="body" idx="1"/>
          </p:nvPr>
        </p:nvSpPr>
        <p:spPr/>
        <p:txBody>
          <a:bodyPr/>
          <a:lstStyle/>
          <a:p>
            <a:r>
              <a:rPr lang="en-US"/>
              <a:t>Blogger now offers optional RSS 1.0 feeds (and plans to support “Pie”).</a:t>
            </a:r>
          </a:p>
          <a:p>
            <a:r>
              <a:rPr lang="en-US"/>
              <a:t>Radio creates RSS 2.0 feeds of your blog and each category automatically – it’s actually tricky to turn this off - (and may support “Pie” as well).</a:t>
            </a:r>
          </a:p>
          <a:p>
            <a:r>
              <a:rPr lang="en-US"/>
              <a:t>Movable Type by default produces an RSS 1.0 and and RSS 2.0 feed (and will support “Pie” as well).</a:t>
            </a:r>
          </a:p>
          <a:p>
            <a:r>
              <a:rPr lang="en-US"/>
              <a:t>Other CMSes can produce RSS easily with the addition of a relatively simple template.</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t>What is the Syndicated Feed?</a:t>
            </a:r>
          </a:p>
        </p:txBody>
      </p:sp>
      <p:sp>
        <p:nvSpPr>
          <p:cNvPr id="158723" name="Rectangle 3"/>
          <p:cNvSpPr>
            <a:spLocks noGrp="1" noChangeArrowheads="1"/>
          </p:cNvSpPr>
          <p:nvPr>
            <p:ph type="body" idx="1"/>
          </p:nvPr>
        </p:nvSpPr>
        <p:spPr/>
        <p:txBody>
          <a:bodyPr/>
          <a:lstStyle/>
          <a:p>
            <a:pPr>
              <a:lnSpc>
                <a:spcPct val="80000"/>
              </a:lnSpc>
            </a:pPr>
            <a:r>
              <a:rPr lang="en-US"/>
              <a:t>An XML (usually) representation of your content</a:t>
            </a:r>
          </a:p>
          <a:p>
            <a:pPr>
              <a:lnSpc>
                <a:spcPct val="80000"/>
              </a:lnSpc>
            </a:pPr>
            <a:r>
              <a:rPr lang="en-US"/>
              <a:t>A fixed number of most-recent (usually) entries, often 15.</a:t>
            </a:r>
          </a:p>
          <a:p>
            <a:pPr>
              <a:lnSpc>
                <a:spcPct val="80000"/>
              </a:lnSpc>
            </a:pPr>
            <a:r>
              <a:rPr lang="en-US"/>
              <a:t>No HTML/presentation information</a:t>
            </a:r>
          </a:p>
          <a:p>
            <a:pPr>
              <a:lnSpc>
                <a:spcPct val="80000"/>
              </a:lnSpc>
            </a:pPr>
            <a:r>
              <a:rPr lang="en-US"/>
              <a:t>There is a channel element at the top level of the feed</a:t>
            </a:r>
          </a:p>
          <a:p>
            <a:pPr>
              <a:lnSpc>
                <a:spcPct val="80000"/>
              </a:lnSpc>
            </a:pPr>
            <a:r>
              <a:rPr lang="en-US"/>
              <a:t>Each entry is an item in the feed</a:t>
            </a:r>
          </a:p>
          <a:p>
            <a:pPr>
              <a:lnSpc>
                <a:spcPct val="80000"/>
              </a:lnSpc>
            </a:pPr>
            <a:r>
              <a:rPr lang="en-US"/>
              <a:t>Each item has a title, link, and description</a:t>
            </a:r>
          </a:p>
          <a:p>
            <a:pPr>
              <a:lnSpc>
                <a:spcPct val="80000"/>
              </a:lnSpc>
            </a:pPr>
            <a:r>
              <a:rPr lang="en-US"/>
              <a:t>RSS 1.0 (RDF) and RSS 2.0 syntax are very different but the fundamental purpose is the same.</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a:t>Syndication Decisions</a:t>
            </a:r>
          </a:p>
        </p:txBody>
      </p:sp>
      <p:sp>
        <p:nvSpPr>
          <p:cNvPr id="159747" name="Rectangle 3"/>
          <p:cNvSpPr>
            <a:spLocks noGrp="1" noChangeArrowheads="1"/>
          </p:cNvSpPr>
          <p:nvPr>
            <p:ph type="body" idx="1"/>
          </p:nvPr>
        </p:nvSpPr>
        <p:spPr/>
        <p:txBody>
          <a:bodyPr/>
          <a:lstStyle/>
          <a:p>
            <a:r>
              <a:rPr lang="en-US"/>
              <a:t>Syndicate your blog, yes or no? If not, you may be dropped by people too busy to visit.</a:t>
            </a:r>
          </a:p>
          <a:p>
            <a:r>
              <a:rPr lang="en-US"/>
              <a:t>Include full-text feed or just excerpts?</a:t>
            </a:r>
          </a:p>
          <a:p>
            <a:r>
              <a:rPr lang="en-US"/>
              <a:t>If excerpts, do you write summaries or use auto-excerpts</a:t>
            </a:r>
          </a:p>
          <a:p>
            <a:r>
              <a:rPr lang="en-US"/>
              <a:t>If auto-excerpts, how many words/characters?</a:t>
            </a:r>
          </a:p>
          <a:p>
            <a:r>
              <a:rPr lang="en-US"/>
              <a:t>RSS and/or “Pie”?</a:t>
            </a:r>
          </a:p>
          <a:p>
            <a:r>
              <a:rPr lang="en-US"/>
              <a:t>If RSS, which version (1.0 or 2.0)?</a:t>
            </a:r>
          </a:p>
          <a:p>
            <a:r>
              <a:rPr lang="en-US"/>
              <a:t>All of the above? (Safest, but redundant)</a:t>
            </a:r>
          </a:p>
          <a:p>
            <a:r>
              <a:rPr lang="en-US"/>
              <a:t>Make custom feeds (comments, categories, queries)?</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t>More on RSS and Syndication</a:t>
            </a:r>
          </a:p>
        </p:txBody>
      </p:sp>
      <p:sp>
        <p:nvSpPr>
          <p:cNvPr id="161795" name="Rectangle 3"/>
          <p:cNvSpPr>
            <a:spLocks noGrp="1" noChangeArrowheads="1"/>
          </p:cNvSpPr>
          <p:nvPr>
            <p:ph type="body" idx="1"/>
          </p:nvPr>
        </p:nvSpPr>
        <p:spPr>
          <a:xfrm>
            <a:off x="1116013" y="1597025"/>
            <a:ext cx="6911975" cy="4575175"/>
          </a:xfrm>
        </p:spPr>
        <p:txBody>
          <a:bodyPr/>
          <a:lstStyle/>
          <a:p>
            <a:r>
              <a:rPr lang="en-US"/>
              <a:t>See Lockergnome’s RSS Resource (</a:t>
            </a:r>
            <a:r>
              <a:rPr lang="en-US">
                <a:hlinkClick r:id="rId3"/>
              </a:rPr>
              <a:t>http://rss.lockergnome.com/</a:t>
            </a:r>
            <a:r>
              <a:rPr lang="en-US"/>
              <a:t>)</a:t>
            </a:r>
          </a:p>
          <a:p>
            <a:r>
              <a:rPr lang="en-US"/>
              <a:t>Feedster - RSS feed search (</a:t>
            </a:r>
            <a:r>
              <a:rPr lang="en-US">
                <a:hlinkClick r:id="rId4"/>
              </a:rPr>
              <a:t>http://feedster.com/</a:t>
            </a:r>
            <a:r>
              <a:rPr lang="en-US"/>
              <a:t>)</a:t>
            </a:r>
          </a:p>
          <a:p>
            <a:r>
              <a:rPr lang="en-US"/>
              <a:t>RSS 2.0 Spec </a:t>
            </a:r>
            <a:br>
              <a:rPr lang="en-US"/>
            </a:br>
            <a:r>
              <a:rPr lang="en-US"/>
              <a:t>(</a:t>
            </a:r>
            <a:r>
              <a:rPr lang="en-US">
                <a:hlinkClick r:id="rId5"/>
              </a:rPr>
              <a:t>http://blogs.law.harvard.edu/tech/rss</a:t>
            </a:r>
            <a:r>
              <a:rPr lang="en-US"/>
              <a:t>)</a:t>
            </a:r>
          </a:p>
          <a:p>
            <a:r>
              <a:rPr lang="en-US"/>
              <a:t>RSS 1.0 Spec (</a:t>
            </a:r>
            <a:r>
              <a:rPr lang="en-US">
                <a:hlinkClick r:id="rId6"/>
              </a:rPr>
              <a:t>http://web.resource.org/rss/1.0/spec</a:t>
            </a:r>
            <a:r>
              <a:rPr lang="en-US"/>
              <a:t>)</a:t>
            </a:r>
          </a:p>
          <a:p>
            <a:r>
              <a:rPr lang="en-US"/>
              <a:t>The “Pie” Wiki (</a:t>
            </a:r>
            <a:r>
              <a:rPr lang="en-US">
                <a:hlinkClick r:id="rId7"/>
              </a:rPr>
              <a:t>http://intertwingly.net/wiki/pie/FrontPage</a:t>
            </a:r>
            <a:r>
              <a:rPr lang="en-US"/>
              <a:t>)</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ctrTitle"/>
          </p:nvPr>
        </p:nvSpPr>
        <p:spPr>
          <a:xfrm>
            <a:off x="0" y="0"/>
            <a:ext cx="9144000" cy="1219200"/>
          </a:xfrm>
        </p:spPr>
        <p:txBody>
          <a:bodyPr/>
          <a:lstStyle/>
          <a:p>
            <a:r>
              <a:rPr lang="en-US"/>
              <a:t>Tracking the Blogosphere</a:t>
            </a:r>
          </a:p>
        </p:txBody>
      </p:sp>
      <p:sp>
        <p:nvSpPr>
          <p:cNvPr id="132099" name="Rectangle 3"/>
          <p:cNvSpPr>
            <a:spLocks noGrp="1" noChangeArrowheads="1"/>
          </p:cNvSpPr>
          <p:nvPr>
            <p:ph type="subTitle" idx="1"/>
          </p:nvPr>
        </p:nvSpPr>
        <p:spPr>
          <a:xfrm>
            <a:off x="1905000" y="2438400"/>
            <a:ext cx="5334000" cy="838200"/>
          </a:xfrm>
        </p:spPr>
        <p:txBody>
          <a:bodyPr/>
          <a:lstStyle/>
          <a:p>
            <a:r>
              <a:rPr lang="en-US"/>
              <a:t>Spotting Trends and Virtuous Cycles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Blogosphere Trends</a:t>
            </a:r>
          </a:p>
        </p:txBody>
      </p:sp>
      <p:sp>
        <p:nvSpPr>
          <p:cNvPr id="25603" name="Rectangle 3"/>
          <p:cNvSpPr>
            <a:spLocks noGrp="1" noChangeArrowheads="1"/>
          </p:cNvSpPr>
          <p:nvPr>
            <p:ph type="body" idx="1"/>
          </p:nvPr>
        </p:nvSpPr>
        <p:spPr>
          <a:xfrm>
            <a:off x="1116013" y="1597025"/>
            <a:ext cx="6911975" cy="4575175"/>
          </a:xfrm>
        </p:spPr>
        <p:txBody>
          <a:bodyPr/>
          <a:lstStyle/>
          <a:p>
            <a:r>
              <a:rPr lang="en-US"/>
              <a:t>There seem to be more of these everyday.</a:t>
            </a:r>
          </a:p>
          <a:p>
            <a:r>
              <a:rPr lang="en-US"/>
              <a:t>Daypop (</a:t>
            </a:r>
            <a:r>
              <a:rPr lang="en-US">
                <a:hlinkClick r:id="rId3"/>
              </a:rPr>
              <a:t>http://daypop.com/</a:t>
            </a:r>
            <a:r>
              <a:rPr lang="en-US"/>
              <a:t>)</a:t>
            </a:r>
          </a:p>
          <a:p>
            <a:r>
              <a:rPr lang="en-US"/>
              <a:t>Blogdex (</a:t>
            </a:r>
            <a:r>
              <a:rPr lang="en-US">
                <a:hlinkClick r:id="rId4"/>
              </a:rPr>
              <a:t>http://blogdex.net/</a:t>
            </a:r>
            <a:r>
              <a:rPr lang="en-US"/>
              <a:t>)</a:t>
            </a:r>
          </a:p>
          <a:p>
            <a:r>
              <a:rPr lang="en-US"/>
              <a:t>Blogpop (</a:t>
            </a:r>
            <a:r>
              <a:rPr lang="en-US">
                <a:hlinkClick r:id="rId5"/>
              </a:rPr>
              <a:t>http://blogpop.com/</a:t>
            </a:r>
            <a:r>
              <a:rPr lang="en-US"/>
              <a:t>)</a:t>
            </a:r>
          </a:p>
          <a:p>
            <a:r>
              <a:rPr lang="en-US"/>
              <a:t>Technorati (</a:t>
            </a:r>
            <a:r>
              <a:rPr lang="en-US">
                <a:hlinkClick r:id="rId6"/>
              </a:rPr>
              <a:t>http://technorati.com/</a:t>
            </a:r>
            <a:r>
              <a:rPr lang="en-US"/>
              <a:t>)</a:t>
            </a:r>
          </a:p>
          <a:p>
            <a:r>
              <a:rPr lang="en-US"/>
              <a:t>Blogosphere.us (</a:t>
            </a:r>
            <a:r>
              <a:rPr lang="en-US">
                <a:hlinkClick r:id="rId7"/>
              </a:rPr>
              <a:t>http://blogosphere.us/</a:t>
            </a:r>
            <a:r>
              <a:rPr lang="en-US"/>
              <a:t>)</a:t>
            </a:r>
          </a:p>
          <a:p>
            <a:r>
              <a:rPr lang="en-US"/>
              <a:t>Lafayette (coming soon)</a:t>
            </a:r>
          </a:p>
          <a:p>
            <a:r>
              <a:rPr lang="en-US"/>
              <a:t>And so on…</a:t>
            </a:r>
          </a:p>
          <a:p>
            <a:endParaRPr lang="en-US"/>
          </a:p>
          <a:p>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t>Technorati</a:t>
            </a:r>
          </a:p>
        </p:txBody>
      </p:sp>
      <p:sp>
        <p:nvSpPr>
          <p:cNvPr id="154627" name="Rectangle 3"/>
          <p:cNvSpPr>
            <a:spLocks noGrp="1" noChangeArrowheads="1"/>
          </p:cNvSpPr>
          <p:nvPr>
            <p:ph type="body" idx="1"/>
          </p:nvPr>
        </p:nvSpPr>
        <p:spPr/>
        <p:txBody>
          <a:bodyPr/>
          <a:lstStyle/>
          <a:p>
            <a:endParaRPr lang="en-US"/>
          </a:p>
          <a:p>
            <a:endParaRPr lang="en-US"/>
          </a:p>
          <a:p>
            <a:endParaRPr lang="en-US"/>
          </a:p>
        </p:txBody>
      </p:sp>
      <p:pic>
        <p:nvPicPr>
          <p:cNvPr id="154629" name="Picture 5"/>
          <p:cNvPicPr>
            <a:picLocks noChangeAspect="1" noChangeArrowheads="1"/>
          </p:cNvPicPr>
          <p:nvPr/>
        </p:nvPicPr>
        <p:blipFill>
          <a:blip r:embed="rId3" cstate="print"/>
          <a:srcRect/>
          <a:stretch>
            <a:fillRect/>
          </a:stretch>
        </p:blipFill>
        <p:spPr bwMode="auto">
          <a:xfrm>
            <a:off x="1190625" y="1295400"/>
            <a:ext cx="6762750" cy="487680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t>Tracking Your Own Cosmos</a:t>
            </a:r>
          </a:p>
        </p:txBody>
      </p:sp>
      <p:sp>
        <p:nvSpPr>
          <p:cNvPr id="156675" name="Rectangle 3"/>
          <p:cNvSpPr>
            <a:spLocks noGrp="1" noChangeArrowheads="1"/>
          </p:cNvSpPr>
          <p:nvPr>
            <p:ph type="body" idx="1"/>
          </p:nvPr>
        </p:nvSpPr>
        <p:spPr/>
        <p:txBody>
          <a:bodyPr/>
          <a:lstStyle/>
          <a:p>
            <a:pPr>
              <a:buFont typeface="Wingdings" pitchFamily="2" charset="2"/>
              <a:buNone/>
            </a:pPr>
            <a:r>
              <a:rPr lang="en-US" sz="2000"/>
              <a:t>Who is linking to me?</a:t>
            </a:r>
          </a:p>
          <a:p>
            <a:r>
              <a:rPr lang="en-US" sz="2000"/>
              <a:t>Referrer logs</a:t>
            </a:r>
          </a:p>
          <a:p>
            <a:r>
              <a:rPr lang="en-US" sz="2000"/>
              <a:t>Trackback pings</a:t>
            </a:r>
          </a:p>
          <a:p>
            <a:r>
              <a:rPr lang="en-US" sz="2000"/>
              <a:t>Related websites</a:t>
            </a:r>
          </a:p>
          <a:p>
            <a:r>
              <a:rPr lang="en-US" sz="2000"/>
              <a:t>Ecosystem, recommendation sites</a:t>
            </a:r>
          </a:p>
          <a:p>
            <a:endParaRPr lang="en-US" sz="2000"/>
          </a:p>
          <a:p>
            <a:pPr>
              <a:buFont typeface="Wingdings" pitchFamily="2" charset="2"/>
              <a:buNone/>
            </a:pPr>
            <a:r>
              <a:rPr lang="en-US" sz="2000"/>
              <a:t>Surfing upstream</a:t>
            </a:r>
          </a:p>
          <a:p>
            <a:r>
              <a:rPr lang="en-US" sz="2000"/>
              <a:t>Follow incoming links back to their source</a:t>
            </a:r>
          </a:p>
          <a:p>
            <a:r>
              <a:rPr lang="en-US" sz="2000"/>
              <a:t>Discover likeminded or otherwise interesting bloggers</a:t>
            </a:r>
          </a:p>
          <a:p>
            <a:r>
              <a:rPr lang="en-US" sz="2000"/>
              <a:t>Follow some of their outgoing links</a:t>
            </a:r>
          </a:p>
          <a:p>
            <a:r>
              <a:rPr lang="en-US" sz="2000"/>
              <a:t>Blog about new items that catch your fancy (and credit the blogger whose “Memex” trail you followed)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ogostem.pl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ogostem.pla">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Logostem.pl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ogostem.pl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ogostem.pl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ogostem.pl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ogostem.pl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ogostem.pl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ogostem.pl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2757057132</TotalTime>
  <Pages>2</Pages>
  <Words>8635</Words>
  <Application>Microsoft Office PowerPoint</Application>
  <PresentationFormat>Letter Paper (8.5x11 in)</PresentationFormat>
  <Paragraphs>643</Paragraphs>
  <Slides>111</Slides>
  <Notes>111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111</vt:i4>
      </vt:variant>
    </vt:vector>
  </HeadingPairs>
  <TitlesOfParts>
    <vt:vector size="116" baseType="lpstr">
      <vt:lpstr>Times New Roman</vt:lpstr>
      <vt:lpstr>Trebuchet MS</vt:lpstr>
      <vt:lpstr>Wingdings</vt:lpstr>
      <vt:lpstr>Arial</vt:lpstr>
      <vt:lpstr>Logostem.pla</vt:lpstr>
      <vt:lpstr>blog…blog…blog</vt:lpstr>
      <vt:lpstr>Designing and Building blogs</vt:lpstr>
      <vt:lpstr>What This is Not About</vt:lpstr>
      <vt:lpstr>Weblog Acronyms and Jargon</vt:lpstr>
      <vt:lpstr>Weblog Acronyms and  Jargon (cont’d)</vt:lpstr>
      <vt:lpstr>What’s the Big Deal?</vt:lpstr>
      <vt:lpstr>Do Blogs Matter?</vt:lpstr>
      <vt:lpstr>Uses for Blogs</vt:lpstr>
      <vt:lpstr>What Makes a Blog a Blog?</vt:lpstr>
      <vt:lpstr>Types of Weblogs</vt:lpstr>
      <vt:lpstr>Are We Stuck with the Word ‘Blog’?</vt:lpstr>
      <vt:lpstr>Anatomy of a Weblog</vt:lpstr>
      <vt:lpstr>Anatomy of a Weblog</vt:lpstr>
      <vt:lpstr>Anatomy of a Weblog Entry</vt:lpstr>
      <vt:lpstr>Permalinks</vt:lpstr>
      <vt:lpstr>Blogrolls</vt:lpstr>
      <vt:lpstr>Other Common Features</vt:lpstr>
      <vt:lpstr>A Flexible Concept</vt:lpstr>
      <vt:lpstr>Variant Types of Blogs</vt:lpstr>
      <vt:lpstr>Multiauthor Blogs</vt:lpstr>
      <vt:lpstr>Slide 21</vt:lpstr>
      <vt:lpstr>Authentic Voice</vt:lpstr>
      <vt:lpstr>Why Blog?</vt:lpstr>
      <vt:lpstr>Ask Yourself</vt:lpstr>
      <vt:lpstr>Professional Blogging</vt:lpstr>
      <vt:lpstr>What Blogs are Not</vt:lpstr>
      <vt:lpstr>When Not to Blog</vt:lpstr>
      <vt:lpstr>Choosing and Setting Up a Blog Tool</vt:lpstr>
      <vt:lpstr>Best known blog solutions</vt:lpstr>
      <vt:lpstr>Blogger and Blogger Pro</vt:lpstr>
      <vt:lpstr>Hosting (Blog*spot)</vt:lpstr>
      <vt:lpstr>More about Blogger/Pro</vt:lpstr>
      <vt:lpstr>Radio UserLand</vt:lpstr>
      <vt:lpstr>Desktop Blogging</vt:lpstr>
      <vt:lpstr>Radio Hosting</vt:lpstr>
      <vt:lpstr>More About Radio</vt:lpstr>
      <vt:lpstr>Movable Type &amp; TypePad</vt:lpstr>
      <vt:lpstr>Movable Type Hosting</vt:lpstr>
      <vt:lpstr>Other MT and TP Features</vt:lpstr>
      <vt:lpstr>More About MT</vt:lpstr>
      <vt:lpstr>So, How to Choose?</vt:lpstr>
      <vt:lpstr>Where the Client Software Lives</vt:lpstr>
      <vt:lpstr>Where Your Data Lives</vt:lpstr>
      <vt:lpstr>Where Your Site Is Hosted</vt:lpstr>
      <vt:lpstr>Ease of Installation / Getting Started</vt:lpstr>
      <vt:lpstr>Design Templates</vt:lpstr>
      <vt:lpstr>User Interface and Ease of Use</vt:lpstr>
      <vt:lpstr>Multiple Authors</vt:lpstr>
      <vt:lpstr>“Blog This!”-style Bookmarklets</vt:lpstr>
      <vt:lpstr>Comparing Price</vt:lpstr>
      <vt:lpstr>Setting Up Blog Software</vt:lpstr>
      <vt:lpstr>Starting a Blog</vt:lpstr>
      <vt:lpstr>Naming Your Blog</vt:lpstr>
      <vt:lpstr>More on the Name and Description</vt:lpstr>
      <vt:lpstr>Slide 55</vt:lpstr>
      <vt:lpstr>Push-Button Publishing</vt:lpstr>
      <vt:lpstr>Posting Entries to a Blog</vt:lpstr>
      <vt:lpstr>Posting a New Entry</vt:lpstr>
      <vt:lpstr>Slide 59</vt:lpstr>
      <vt:lpstr>Posting with a Bookmarklet</vt:lpstr>
      <vt:lpstr>Slide 61</vt:lpstr>
      <vt:lpstr>Posting from an Application</vt:lpstr>
      <vt:lpstr>Slide 63</vt:lpstr>
      <vt:lpstr>Posting from an Aggregator</vt:lpstr>
      <vt:lpstr>Slide 65</vt:lpstr>
      <vt:lpstr>Designing a Weblog</vt:lpstr>
      <vt:lpstr>What’s Required?</vt:lpstr>
      <vt:lpstr>Weblogs are Web Pages</vt:lpstr>
      <vt:lpstr>Designing with Templates</vt:lpstr>
      <vt:lpstr>Templates are Mostly HTML</vt:lpstr>
      <vt:lpstr>Edit Templates in Your Favorite HTML/Web Development Program</vt:lpstr>
      <vt:lpstr>Integrating a Blog</vt:lpstr>
      <vt:lpstr>Principles of Blog Design</vt:lpstr>
      <vt:lpstr>Doing a Custom Design</vt:lpstr>
      <vt:lpstr>Some Design Examples</vt:lpstr>
      <vt:lpstr>Launching a Blog</vt:lpstr>
      <vt:lpstr>When to Go Public</vt:lpstr>
      <vt:lpstr>Promoting a Blog</vt:lpstr>
      <vt:lpstr>Blogging Effectively</vt:lpstr>
      <vt:lpstr>Respect Your Readers</vt:lpstr>
      <vt:lpstr>Stay Focused</vt:lpstr>
      <vt:lpstr>Encourage Feedback</vt:lpstr>
      <vt:lpstr>Consider Comments</vt:lpstr>
      <vt:lpstr>Knowledge Capture and Retrieval</vt:lpstr>
      <vt:lpstr>Data Mining a Blog</vt:lpstr>
      <vt:lpstr>Making a Blog Searchable</vt:lpstr>
      <vt:lpstr>Slide 87</vt:lpstr>
      <vt:lpstr>Preserving Links</vt:lpstr>
      <vt:lpstr>Blogging Just Links</vt:lpstr>
      <vt:lpstr>The Power of Syndication</vt:lpstr>
      <vt:lpstr>What is Syndication?</vt:lpstr>
      <vt:lpstr>Producing a Syndicated Feed</vt:lpstr>
      <vt:lpstr>What is the Syndicated Feed?</vt:lpstr>
      <vt:lpstr>Syndication Decisions</vt:lpstr>
      <vt:lpstr>More on RSS and Syndication</vt:lpstr>
      <vt:lpstr>Tracking the Blogosphere</vt:lpstr>
      <vt:lpstr>Blogosphere Trends</vt:lpstr>
      <vt:lpstr>Technorati</vt:lpstr>
      <vt:lpstr>Tracking Your Own Cosmos</vt:lpstr>
      <vt:lpstr>Creating a Multiauthor blog</vt:lpstr>
      <vt:lpstr>How to Do a Multiauthor Blog</vt:lpstr>
      <vt:lpstr>Blogs within Blogs</vt:lpstr>
      <vt:lpstr>Multiple Blog Pages</vt:lpstr>
      <vt:lpstr>Syndicated Glue</vt:lpstr>
      <vt:lpstr>Category Tricks</vt:lpstr>
      <vt:lpstr>Professional Blogging</vt:lpstr>
      <vt:lpstr>Blogging as a Professional</vt:lpstr>
      <vt:lpstr>Mastering Your Domain</vt:lpstr>
      <vt:lpstr>Controlling Your Own Content</vt:lpstr>
      <vt:lpstr>Further Weblog Reading</vt:lpstr>
      <vt:lpstr>Thank You for Your Time!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Astrid Wasserman</dc:creator>
  <cp:keywords/>
  <dc:description/>
  <cp:lastModifiedBy>College of Business</cp:lastModifiedBy>
  <cp:revision>78</cp:revision>
  <cp:lastPrinted>1998-04-16T13:38:51Z</cp:lastPrinted>
  <dcterms:created xsi:type="dcterms:W3CDTF">1998-04-16T13:54:54Z</dcterms:created>
  <dcterms:modified xsi:type="dcterms:W3CDTF">2011-01-27T23:25:25Z</dcterms:modified>
</cp:coreProperties>
</file>